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3"/>
  </p:notesMasterIdLst>
  <p:handoutMasterIdLst>
    <p:handoutMasterId r:id="rId24"/>
  </p:handoutMasterIdLst>
  <p:sldIdLst>
    <p:sldId id="1779" r:id="rId7"/>
    <p:sldId id="2029" r:id="rId8"/>
    <p:sldId id="2030" r:id="rId9"/>
    <p:sldId id="2058" r:id="rId10"/>
    <p:sldId id="2068" r:id="rId11"/>
    <p:sldId id="2059" r:id="rId12"/>
    <p:sldId id="2060" r:id="rId13"/>
    <p:sldId id="2067" r:id="rId14"/>
    <p:sldId id="2061" r:id="rId15"/>
    <p:sldId id="2062" r:id="rId16"/>
    <p:sldId id="2063" r:id="rId17"/>
    <p:sldId id="2064" r:id="rId18"/>
    <p:sldId id="2065" r:id="rId19"/>
    <p:sldId id="2066" r:id="rId20"/>
    <p:sldId id="2057" r:id="rId21"/>
    <p:sldId id="680" r:id="rId22"/>
  </p:sldIdLst>
  <p:sldSz cx="12196763" cy="6858000"/>
  <p:notesSz cx="6805613" cy="9939338"/>
  <p:custDataLst>
    <p:tags r:id="rId25"/>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C00000"/>
    <a:srgbClr val="4E9AEE"/>
    <a:srgbClr val="59595A"/>
    <a:srgbClr val="00FA00"/>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2145435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4" r:id="rId2"/>
    <p:sldLayoutId id="2147483905"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err="1">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johnysswlab.com/loop-optimizations-taking-matters-into-your-hands/" TargetMode="External"/><Relationship Id="rId2" Type="http://schemas.openxmlformats.org/officeDocument/2006/relationships/hyperlink" Target="https://johnysswlab.com/loop-optimizations-how-does-the-compiler-do-it/" TargetMode="External"/><Relationship Id="rId1" Type="http://schemas.openxmlformats.org/officeDocument/2006/relationships/slideLayout" Target="../slideLayouts/slideLayout5.xml"/><Relationship Id="rId5" Type="http://schemas.openxmlformats.org/officeDocument/2006/relationships/hyperlink" Target="https://arxiv.org/abs/1905.12799" TargetMode="External"/><Relationship Id="rId4" Type="http://schemas.openxmlformats.org/officeDocument/2006/relationships/hyperlink" Target="https://www2.eecs.berkeley.edu/Pubs/TechRpts/2016/EECS-2016-143.pdf"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a:solidFill>
                  <a:schemeClr val="bg1"/>
                </a:solidFill>
                <a:latin typeface="Microsoft YaHei" panose="020B0503020204020204" pitchFamily="34" charset="-122"/>
                <a:ea typeface="Microsoft YaHei" panose="020B0503020204020204" pitchFamily="34" charset="-122"/>
              </a:rPr>
              <a:t>-</a:t>
            </a:r>
            <a:r>
              <a:rPr lang="zh-CN" altLang="en-US" sz="4000">
                <a:solidFill>
                  <a:schemeClr val="bg1"/>
                </a:solidFill>
                <a:latin typeface="Microsoft YaHei" panose="020B0503020204020204" pitchFamily="34" charset="-122"/>
                <a:ea typeface="Microsoft YaHei" panose="020B0503020204020204" pitchFamily="34" charset="-122"/>
              </a:rPr>
              <a:t>后</a:t>
            </a:r>
            <a:r>
              <a:rPr lang="zh-CN" altLang="en-US" sz="4000" dirty="0">
                <a:solidFill>
                  <a:schemeClr val="bg1"/>
                </a:solidFill>
                <a:latin typeface="Microsoft YaHei" panose="020B0503020204020204" pitchFamily="34" charset="-122"/>
                <a:ea typeface="Microsoft YaHei" panose="020B0503020204020204" pitchFamily="34" charset="-122"/>
              </a:rPr>
              <a:t>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Auto</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a:t>
            </a:r>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Tuning</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DDCE10-9E7E-9946-A4F2-A01D57A270C2}"/>
              </a:ext>
            </a:extLst>
          </p:cNvPr>
          <p:cNvSpPr>
            <a:spLocks noGrp="1"/>
          </p:cNvSpPr>
          <p:nvPr>
            <p:ph type="title"/>
          </p:nvPr>
        </p:nvSpPr>
        <p:spPr/>
        <p:txBody>
          <a:bodyPr/>
          <a:lstStyle/>
          <a:p>
            <a:r>
              <a:rPr kumimoji="1" lang="en-US" altLang="zh-CN" dirty="0"/>
              <a:t>Auto</a:t>
            </a:r>
            <a:r>
              <a:rPr kumimoji="1" lang="zh-CN" altLang="en-US" dirty="0"/>
              <a:t> </a:t>
            </a:r>
            <a:r>
              <a:rPr kumimoji="1" lang="en-US" altLang="zh-CN" dirty="0"/>
              <a:t>Tuning</a:t>
            </a:r>
            <a:r>
              <a:rPr kumimoji="1" lang="zh-CN" altLang="en-US" dirty="0"/>
              <a:t> </a:t>
            </a:r>
            <a:r>
              <a:rPr kumimoji="1" lang="en-US" altLang="zh-CN" dirty="0"/>
              <a:t>in</a:t>
            </a:r>
            <a:r>
              <a:rPr kumimoji="1" lang="zh-CN" altLang="en-US" dirty="0"/>
              <a:t> </a:t>
            </a:r>
            <a:r>
              <a:rPr kumimoji="1" lang="en-US" altLang="zh-CN" dirty="0"/>
              <a:t>AI</a:t>
            </a:r>
            <a:endParaRPr kumimoji="1" lang="zh-CN" altLang="en-US" dirty="0"/>
          </a:p>
        </p:txBody>
      </p:sp>
      <p:sp>
        <p:nvSpPr>
          <p:cNvPr id="3" name="内容占位符 2">
            <a:extLst>
              <a:ext uri="{FF2B5EF4-FFF2-40B4-BE49-F238E27FC236}">
                <a16:creationId xmlns:a16="http://schemas.microsoft.com/office/drawing/2014/main" id="{B22EBFED-C017-3449-A845-D94DBF7535DA}"/>
              </a:ext>
            </a:extLst>
          </p:cNvPr>
          <p:cNvSpPr>
            <a:spLocks noGrp="1"/>
          </p:cNvSpPr>
          <p:nvPr>
            <p:ph sz="half" idx="1"/>
          </p:nvPr>
        </p:nvSpPr>
        <p:spPr/>
        <p:txBody>
          <a:bodyPr/>
          <a:lstStyle/>
          <a:p>
            <a:pPr marL="457200" indent="-457200">
              <a:buFont typeface="+mj-lt"/>
              <a:buAutoNum type="arabicPeriod"/>
            </a:pPr>
            <a:r>
              <a:rPr kumimoji="1" lang="zh-CN" altLang="en-US" dirty="0">
                <a:latin typeface="Gill Sans MT" panose="020B0502020104020203" pitchFamily="34" charset="0"/>
              </a:rPr>
              <a:t>参数化 </a:t>
            </a:r>
            <a:r>
              <a:rPr kumimoji="1" lang="en-US" altLang="zh-CN" dirty="0">
                <a:latin typeface="Gill Sans MT" panose="020B0502020104020203" pitchFamily="34" charset="0"/>
              </a:rPr>
              <a:t>Parameterization</a:t>
            </a:r>
          </a:p>
          <a:p>
            <a:pPr marL="457200" indent="-457200">
              <a:buFont typeface="+mj-lt"/>
              <a:buAutoNum type="arabicPeriod"/>
            </a:pPr>
            <a:r>
              <a:rPr kumimoji="1" lang="zh-CN" altLang="en-US" dirty="0">
                <a:latin typeface="Gill Sans MT" panose="020B0502020104020203" pitchFamily="34" charset="0"/>
              </a:rPr>
              <a:t>成本模型 </a:t>
            </a:r>
            <a:r>
              <a:rPr kumimoji="1" lang="en-US" altLang="zh-CN" dirty="0">
                <a:latin typeface="Gill Sans MT" panose="020B0502020104020203" pitchFamily="34" charset="0"/>
              </a:rPr>
              <a:t>Cost</a:t>
            </a:r>
            <a:r>
              <a:rPr kumimoji="1" lang="zh-CN" altLang="en-US" dirty="0">
                <a:latin typeface="Gill Sans MT" panose="020B0502020104020203" pitchFamily="34" charset="0"/>
              </a:rPr>
              <a:t> </a:t>
            </a:r>
            <a:r>
              <a:rPr kumimoji="1" lang="en-US" altLang="zh-CN" dirty="0">
                <a:latin typeface="Gill Sans MT" panose="020B0502020104020203" pitchFamily="34" charset="0"/>
              </a:rPr>
              <a:t>Model</a:t>
            </a:r>
          </a:p>
          <a:p>
            <a:pPr marL="457200" indent="-457200">
              <a:buFont typeface="+mj-lt"/>
              <a:buAutoNum type="arabicPeriod"/>
            </a:pPr>
            <a:r>
              <a:rPr kumimoji="1" lang="zh-CN" altLang="en-US" dirty="0">
                <a:latin typeface="Gill Sans MT" panose="020B0502020104020203" pitchFamily="34" charset="0"/>
              </a:rPr>
              <a:t>搜索算法 </a:t>
            </a:r>
            <a:r>
              <a:rPr kumimoji="1" lang="en-US" altLang="zh-CN" dirty="0">
                <a:latin typeface="Gill Sans MT" panose="020B0502020104020203" pitchFamily="34" charset="0"/>
              </a:rPr>
              <a:t>Search</a:t>
            </a:r>
            <a:r>
              <a:rPr kumimoji="1" lang="zh-CN" altLang="en-US" dirty="0">
                <a:latin typeface="Gill Sans MT" panose="020B0502020104020203" pitchFamily="34" charset="0"/>
              </a:rPr>
              <a:t> </a:t>
            </a:r>
            <a:r>
              <a:rPr kumimoji="1" lang="en-US" altLang="zh-CN" dirty="0">
                <a:latin typeface="Gill Sans MT" panose="020B0502020104020203" pitchFamily="34" charset="0"/>
              </a:rPr>
              <a:t>Algorithm</a:t>
            </a:r>
          </a:p>
          <a:p>
            <a:pPr marL="457200" indent="-457200">
              <a:buFont typeface="+mj-lt"/>
              <a:buAutoNum type="arabicPeriod"/>
            </a:pPr>
            <a:endParaRPr kumimoji="1" lang="en-US" altLang="zh-CN" dirty="0">
              <a:latin typeface="Gill Sans MT" panose="020B0502020104020203" pitchFamily="34" charset="0"/>
            </a:endParaRPr>
          </a:p>
          <a:p>
            <a:r>
              <a:rPr kumimoji="1" lang="zh-CN" altLang="en-US" dirty="0">
                <a:latin typeface="Gill Sans MT" panose="020B0502020104020203" pitchFamily="34" charset="0"/>
              </a:rPr>
              <a:t>参数化 </a:t>
            </a:r>
            <a:r>
              <a:rPr kumimoji="1" lang="en-US" altLang="zh-CN" dirty="0">
                <a:latin typeface="Gill Sans MT" panose="020B0502020104020203" pitchFamily="34" charset="0"/>
              </a:rPr>
              <a:t>Parameterization</a:t>
            </a:r>
            <a:r>
              <a:rPr kumimoji="1" lang="zh-CN" altLang="en-US" dirty="0">
                <a:latin typeface="Gill Sans MT" panose="020B0502020104020203" pitchFamily="34" charset="0"/>
              </a:rPr>
              <a:t>：对调度优化问题进行建模，参数化优化空间一般由可参数化变换（</a:t>
            </a:r>
            <a:r>
              <a:rPr kumimoji="1" lang="en-US" altLang="zh-CN" dirty="0">
                <a:latin typeface="Gill Sans MT" panose="020B0502020104020203" pitchFamily="34" charset="0"/>
              </a:rPr>
              <a:t>Loop</a:t>
            </a:r>
            <a:r>
              <a:rPr kumimoji="1" lang="zh-CN" altLang="en-US" dirty="0">
                <a:latin typeface="Gill Sans MT" panose="020B0502020104020203" pitchFamily="34" charset="0"/>
              </a:rPr>
              <a:t>）的可能参数取值组合构成，因此需要调度原语进行参数化表示。</a:t>
            </a:r>
            <a:r>
              <a:rPr kumimoji="1" lang="en-US" altLang="zh-CN" dirty="0">
                <a:latin typeface="Gill Sans MT" panose="020B0502020104020203" pitchFamily="34" charset="0"/>
              </a:rPr>
              <a:t>Halide</a:t>
            </a:r>
            <a:r>
              <a:rPr kumimoji="1" lang="zh-CN" altLang="en-US" dirty="0">
                <a:latin typeface="Gill Sans MT" panose="020B0502020104020203" pitchFamily="34" charset="0"/>
              </a:rPr>
              <a:t> 将算法和调度解耦，</a:t>
            </a:r>
            <a:r>
              <a:rPr kumimoji="1" lang="en-US" altLang="zh-CN" dirty="0">
                <a:latin typeface="Gill Sans MT" panose="020B0502020104020203" pitchFamily="34" charset="0"/>
              </a:rPr>
              <a:t>TVM</a:t>
            </a:r>
            <a:r>
              <a:rPr kumimoji="1" lang="zh-CN" altLang="en-US" dirty="0">
                <a:latin typeface="Gill Sans MT" panose="020B0502020104020203" pitchFamily="34" charset="0"/>
              </a:rPr>
              <a:t> 提供调度模板。</a:t>
            </a:r>
            <a:endParaRPr kumimoji="1" lang="en-US" altLang="zh-CN" dirty="0">
              <a:latin typeface="Gill Sans MT" panose="020B0502020104020203" pitchFamily="34" charset="0"/>
            </a:endParaRPr>
          </a:p>
          <a:p>
            <a:pPr marL="457200" indent="-457200">
              <a:buFont typeface="+mj-lt"/>
              <a:buAutoNum type="arabicPeriod"/>
            </a:pPr>
            <a:endParaRPr kumimoji="1" lang="en-US" altLang="zh-CN" dirty="0">
              <a:latin typeface="Gill Sans MT" panose="020B0502020104020203" pitchFamily="34" charset="0"/>
            </a:endParaRPr>
          </a:p>
        </p:txBody>
      </p:sp>
      <p:pic>
        <p:nvPicPr>
          <p:cNvPr id="4" name="图片 3">
            <a:extLst>
              <a:ext uri="{FF2B5EF4-FFF2-40B4-BE49-F238E27FC236}">
                <a16:creationId xmlns:a16="http://schemas.microsoft.com/office/drawing/2014/main" id="{56E11BDC-F66E-9A4D-B99A-20F64E72A919}"/>
              </a:ext>
            </a:extLst>
          </p:cNvPr>
          <p:cNvPicPr>
            <a:picLocks noChangeAspect="1"/>
          </p:cNvPicPr>
          <p:nvPr/>
        </p:nvPicPr>
        <p:blipFill>
          <a:blip r:embed="rId2"/>
          <a:stretch>
            <a:fillRect/>
          </a:stretch>
        </p:blipFill>
        <p:spPr>
          <a:xfrm>
            <a:off x="841977" y="4812739"/>
            <a:ext cx="10526787" cy="1365691"/>
          </a:xfrm>
          <a:prstGeom prst="rect">
            <a:avLst/>
          </a:prstGeom>
        </p:spPr>
      </p:pic>
    </p:spTree>
    <p:extLst>
      <p:ext uri="{BB962C8B-B14F-4D97-AF65-F5344CB8AC3E}">
        <p14:creationId xmlns:p14="http://schemas.microsoft.com/office/powerpoint/2010/main" val="3920801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DDCE10-9E7E-9946-A4F2-A01D57A270C2}"/>
              </a:ext>
            </a:extLst>
          </p:cNvPr>
          <p:cNvSpPr>
            <a:spLocks noGrp="1"/>
          </p:cNvSpPr>
          <p:nvPr>
            <p:ph type="title"/>
          </p:nvPr>
        </p:nvSpPr>
        <p:spPr/>
        <p:txBody>
          <a:bodyPr/>
          <a:lstStyle/>
          <a:p>
            <a:r>
              <a:rPr kumimoji="1" lang="en-US" altLang="zh-CN" dirty="0"/>
              <a:t>Auto</a:t>
            </a:r>
            <a:r>
              <a:rPr kumimoji="1" lang="zh-CN" altLang="en-US" dirty="0"/>
              <a:t> </a:t>
            </a:r>
            <a:r>
              <a:rPr kumimoji="1" lang="en-US" altLang="zh-CN" dirty="0"/>
              <a:t>Tuning</a:t>
            </a:r>
            <a:r>
              <a:rPr kumimoji="1" lang="zh-CN" altLang="en-US" dirty="0"/>
              <a:t> </a:t>
            </a:r>
            <a:r>
              <a:rPr kumimoji="1" lang="en-US" altLang="zh-CN" dirty="0"/>
              <a:t>in</a:t>
            </a:r>
            <a:r>
              <a:rPr kumimoji="1" lang="zh-CN" altLang="en-US" dirty="0"/>
              <a:t> </a:t>
            </a:r>
            <a:r>
              <a:rPr kumimoji="1" lang="en-US" altLang="zh-CN" dirty="0"/>
              <a:t>AI</a:t>
            </a:r>
            <a:endParaRPr kumimoji="1" lang="zh-CN" altLang="en-US" dirty="0"/>
          </a:p>
        </p:txBody>
      </p:sp>
      <p:sp>
        <p:nvSpPr>
          <p:cNvPr id="3" name="内容占位符 2">
            <a:extLst>
              <a:ext uri="{FF2B5EF4-FFF2-40B4-BE49-F238E27FC236}">
                <a16:creationId xmlns:a16="http://schemas.microsoft.com/office/drawing/2014/main" id="{B22EBFED-C017-3449-A845-D94DBF7535DA}"/>
              </a:ext>
            </a:extLst>
          </p:cNvPr>
          <p:cNvSpPr>
            <a:spLocks noGrp="1"/>
          </p:cNvSpPr>
          <p:nvPr>
            <p:ph sz="half" idx="1"/>
          </p:nvPr>
        </p:nvSpPr>
        <p:spPr/>
        <p:txBody>
          <a:bodyPr/>
          <a:lstStyle/>
          <a:p>
            <a:pPr marL="457200" indent="-457200">
              <a:buFont typeface="+mj-lt"/>
              <a:buAutoNum type="arabicPeriod"/>
            </a:pPr>
            <a:r>
              <a:rPr kumimoji="1" lang="zh-CN" altLang="en-US" dirty="0">
                <a:latin typeface="Gill Sans MT" panose="020B0502020104020203" pitchFamily="34" charset="0"/>
              </a:rPr>
              <a:t>参数化 </a:t>
            </a:r>
            <a:r>
              <a:rPr kumimoji="1" lang="en-US" altLang="zh-CN" dirty="0">
                <a:latin typeface="Gill Sans MT" panose="020B0502020104020203" pitchFamily="34" charset="0"/>
              </a:rPr>
              <a:t>Parameterization</a:t>
            </a:r>
          </a:p>
          <a:p>
            <a:pPr marL="457200" indent="-457200">
              <a:buFont typeface="+mj-lt"/>
              <a:buAutoNum type="arabicPeriod"/>
            </a:pPr>
            <a:r>
              <a:rPr kumimoji="1" lang="zh-CN" altLang="en-US" dirty="0">
                <a:latin typeface="Gill Sans MT" panose="020B0502020104020203" pitchFamily="34" charset="0"/>
              </a:rPr>
              <a:t>成本模型 </a:t>
            </a:r>
            <a:r>
              <a:rPr kumimoji="1" lang="en-US" altLang="zh-CN" dirty="0">
                <a:latin typeface="Gill Sans MT" panose="020B0502020104020203" pitchFamily="34" charset="0"/>
              </a:rPr>
              <a:t>Cost</a:t>
            </a:r>
            <a:r>
              <a:rPr kumimoji="1" lang="zh-CN" altLang="en-US" dirty="0">
                <a:latin typeface="Gill Sans MT" panose="020B0502020104020203" pitchFamily="34" charset="0"/>
              </a:rPr>
              <a:t> </a:t>
            </a:r>
            <a:r>
              <a:rPr kumimoji="1" lang="en-US" altLang="zh-CN" dirty="0">
                <a:latin typeface="Gill Sans MT" panose="020B0502020104020203" pitchFamily="34" charset="0"/>
              </a:rPr>
              <a:t>Model</a:t>
            </a:r>
          </a:p>
          <a:p>
            <a:pPr marL="457200" indent="-457200">
              <a:buFont typeface="+mj-lt"/>
              <a:buAutoNum type="arabicPeriod"/>
            </a:pPr>
            <a:r>
              <a:rPr kumimoji="1" lang="zh-CN" altLang="en-US" dirty="0">
                <a:latin typeface="Gill Sans MT" panose="020B0502020104020203" pitchFamily="34" charset="0"/>
              </a:rPr>
              <a:t>搜索算法 </a:t>
            </a:r>
            <a:r>
              <a:rPr kumimoji="1" lang="en-US" altLang="zh-CN" dirty="0">
                <a:latin typeface="Gill Sans MT" panose="020B0502020104020203" pitchFamily="34" charset="0"/>
              </a:rPr>
              <a:t>Search</a:t>
            </a:r>
            <a:r>
              <a:rPr kumimoji="1" lang="zh-CN" altLang="en-US" dirty="0">
                <a:latin typeface="Gill Sans MT" panose="020B0502020104020203" pitchFamily="34" charset="0"/>
              </a:rPr>
              <a:t> </a:t>
            </a:r>
            <a:r>
              <a:rPr kumimoji="1" lang="en-US" altLang="zh-CN" dirty="0">
                <a:latin typeface="Gill Sans MT" panose="020B0502020104020203" pitchFamily="34" charset="0"/>
              </a:rPr>
              <a:t>Algorithm</a:t>
            </a:r>
          </a:p>
          <a:p>
            <a:pPr marL="457200" indent="-457200">
              <a:buFont typeface="+mj-lt"/>
              <a:buAutoNum type="arabicPeriod"/>
            </a:pPr>
            <a:endParaRPr kumimoji="1" lang="en-US" altLang="zh-CN" dirty="0">
              <a:latin typeface="Gill Sans MT" panose="020B0502020104020203" pitchFamily="34" charset="0"/>
            </a:endParaRPr>
          </a:p>
          <a:p>
            <a:r>
              <a:rPr kumimoji="1" lang="zh-CN" altLang="en-US" dirty="0">
                <a:latin typeface="Gill Sans MT" panose="020B0502020104020203" pitchFamily="34" charset="0"/>
              </a:rPr>
              <a:t>成本模型 </a:t>
            </a:r>
            <a:r>
              <a:rPr kumimoji="1" lang="en-US" altLang="zh-CN" dirty="0">
                <a:latin typeface="Gill Sans MT" panose="020B0502020104020203" pitchFamily="34" charset="0"/>
              </a:rPr>
              <a:t>Cost</a:t>
            </a:r>
            <a:r>
              <a:rPr kumimoji="1" lang="zh-CN" altLang="en-US" dirty="0">
                <a:latin typeface="Gill Sans MT" panose="020B0502020104020203" pitchFamily="34" charset="0"/>
              </a:rPr>
              <a:t> </a:t>
            </a:r>
            <a:r>
              <a:rPr kumimoji="1" lang="en-US" altLang="zh-CN" dirty="0">
                <a:latin typeface="Gill Sans MT" panose="020B0502020104020203" pitchFamily="34" charset="0"/>
              </a:rPr>
              <a:t>Model</a:t>
            </a:r>
            <a:r>
              <a:rPr kumimoji="1" lang="zh-CN" altLang="en-US" dirty="0">
                <a:latin typeface="Gill Sans MT" panose="020B0502020104020203" pitchFamily="34" charset="0"/>
              </a:rPr>
              <a:t>：用来评价某一参数化下的调度性能，根据对调度额评价来指导最搜索到最优的调度策略。可以从</a:t>
            </a:r>
            <a:r>
              <a:rPr kumimoji="1" lang="zh-CN" altLang="en-US" u="sng" dirty="0">
                <a:latin typeface="Gill Sans MT" panose="020B0502020104020203" pitchFamily="34" charset="0"/>
              </a:rPr>
              <a:t>运行时间</a:t>
            </a:r>
            <a:r>
              <a:rPr kumimoji="1" lang="zh-CN" altLang="en-US" dirty="0">
                <a:latin typeface="Gill Sans MT" panose="020B0502020104020203" pitchFamily="34" charset="0"/>
              </a:rPr>
              <a:t>、内存占用、编译后指令数来评价。实现方式主要有</a:t>
            </a:r>
            <a:r>
              <a:rPr kumimoji="1" lang="en-US" altLang="zh-CN" dirty="0">
                <a:latin typeface="Gill Sans MT" panose="020B0502020104020203" pitchFamily="34" charset="0"/>
              </a:rPr>
              <a:t>1</a:t>
            </a:r>
            <a:r>
              <a:rPr kumimoji="1" lang="zh-CN" altLang="en-US" dirty="0">
                <a:latin typeface="Gill Sans MT" panose="020B0502020104020203" pitchFamily="34" charset="0"/>
              </a:rPr>
              <a:t>）基于</a:t>
            </a:r>
            <a:r>
              <a:rPr kumimoji="1" lang="en-US" altLang="zh-CN" dirty="0">
                <a:latin typeface="Gill Sans MT" panose="020B0502020104020203" pitchFamily="34" charset="0"/>
              </a:rPr>
              <a:t>NPU</a:t>
            </a:r>
            <a:r>
              <a:rPr kumimoji="1" lang="zh-CN" altLang="en-US" dirty="0">
                <a:latin typeface="Gill Sans MT" panose="020B0502020104020203" pitchFamily="34" charset="0"/>
              </a:rPr>
              <a:t>硬件的黑盒模型；</a:t>
            </a:r>
            <a:r>
              <a:rPr kumimoji="1" lang="en-US" altLang="zh-CN" dirty="0">
                <a:latin typeface="Gill Sans MT" panose="020B0502020104020203" pitchFamily="34" charset="0"/>
              </a:rPr>
              <a:t>2</a:t>
            </a:r>
            <a:r>
              <a:rPr kumimoji="1" lang="zh-CN" altLang="en-US" dirty="0">
                <a:latin typeface="Gill Sans MT" panose="020B0502020104020203" pitchFamily="34" charset="0"/>
              </a:rPr>
              <a:t>）基于模拟的预定义模型；</a:t>
            </a:r>
            <a:r>
              <a:rPr kumimoji="1" lang="en-US" altLang="zh-CN" dirty="0">
                <a:latin typeface="Gill Sans MT" panose="020B0502020104020203" pitchFamily="34" charset="0"/>
              </a:rPr>
              <a:t>3</a:t>
            </a:r>
            <a:r>
              <a:rPr kumimoji="1" lang="zh-CN" altLang="en-US" dirty="0">
                <a:latin typeface="Gill Sans MT" panose="020B0502020104020203" pitchFamily="34" charset="0"/>
              </a:rPr>
              <a:t>）</a:t>
            </a:r>
            <a:r>
              <a:rPr kumimoji="1" lang="en-US" altLang="zh-CN" dirty="0">
                <a:latin typeface="Gill Sans MT" panose="020B0502020104020203" pitchFamily="34" charset="0"/>
              </a:rPr>
              <a:t>ML-Base</a:t>
            </a:r>
            <a:r>
              <a:rPr kumimoji="1" lang="zh-CN" altLang="en-US" dirty="0">
                <a:latin typeface="Gill Sans MT" panose="020B0502020104020203" pitchFamily="34" charset="0"/>
              </a:rPr>
              <a:t> 模型，通过机器学习模型来对调度性能进行预测。</a:t>
            </a:r>
            <a:endParaRPr kumimoji="1" lang="en-US" altLang="zh-CN" dirty="0">
              <a:latin typeface="Gill Sans MT" panose="020B0502020104020203" pitchFamily="34" charset="0"/>
            </a:endParaRPr>
          </a:p>
        </p:txBody>
      </p:sp>
    </p:spTree>
    <p:extLst>
      <p:ext uri="{BB962C8B-B14F-4D97-AF65-F5344CB8AC3E}">
        <p14:creationId xmlns:p14="http://schemas.microsoft.com/office/powerpoint/2010/main" val="248167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DDCE10-9E7E-9946-A4F2-A01D57A270C2}"/>
              </a:ext>
            </a:extLst>
          </p:cNvPr>
          <p:cNvSpPr>
            <a:spLocks noGrp="1"/>
          </p:cNvSpPr>
          <p:nvPr>
            <p:ph type="title"/>
          </p:nvPr>
        </p:nvSpPr>
        <p:spPr/>
        <p:txBody>
          <a:bodyPr/>
          <a:lstStyle/>
          <a:p>
            <a:r>
              <a:rPr kumimoji="1" lang="en-US" altLang="zh-CN" dirty="0"/>
              <a:t>Auto</a:t>
            </a:r>
            <a:r>
              <a:rPr kumimoji="1" lang="zh-CN" altLang="en-US" dirty="0"/>
              <a:t> </a:t>
            </a:r>
            <a:r>
              <a:rPr kumimoji="1" lang="en-US" altLang="zh-CN" dirty="0"/>
              <a:t>Tuning</a:t>
            </a:r>
            <a:r>
              <a:rPr kumimoji="1" lang="zh-CN" altLang="en-US" dirty="0"/>
              <a:t> </a:t>
            </a:r>
            <a:r>
              <a:rPr kumimoji="1" lang="en-US" altLang="zh-CN" dirty="0"/>
              <a:t>in</a:t>
            </a:r>
            <a:r>
              <a:rPr kumimoji="1" lang="zh-CN" altLang="en-US" dirty="0"/>
              <a:t> </a:t>
            </a:r>
            <a:r>
              <a:rPr kumimoji="1" lang="en-US" altLang="zh-CN" dirty="0"/>
              <a:t>AI</a:t>
            </a:r>
            <a:endParaRPr kumimoji="1" lang="zh-CN" altLang="en-US" dirty="0"/>
          </a:p>
        </p:txBody>
      </p:sp>
      <p:sp>
        <p:nvSpPr>
          <p:cNvPr id="3" name="内容占位符 2">
            <a:extLst>
              <a:ext uri="{FF2B5EF4-FFF2-40B4-BE49-F238E27FC236}">
                <a16:creationId xmlns:a16="http://schemas.microsoft.com/office/drawing/2014/main" id="{B22EBFED-C017-3449-A845-D94DBF7535DA}"/>
              </a:ext>
            </a:extLst>
          </p:cNvPr>
          <p:cNvSpPr>
            <a:spLocks noGrp="1"/>
          </p:cNvSpPr>
          <p:nvPr>
            <p:ph sz="half" idx="1"/>
          </p:nvPr>
        </p:nvSpPr>
        <p:spPr/>
        <p:txBody>
          <a:bodyPr/>
          <a:lstStyle/>
          <a:p>
            <a:pPr marL="457200" indent="-457200">
              <a:buFont typeface="+mj-lt"/>
              <a:buAutoNum type="arabicPeriod"/>
            </a:pPr>
            <a:r>
              <a:rPr kumimoji="1" lang="zh-CN" altLang="en-US" dirty="0">
                <a:latin typeface="Gill Sans MT" panose="020B0502020104020203" pitchFamily="34" charset="0"/>
              </a:rPr>
              <a:t>参数化 </a:t>
            </a:r>
            <a:r>
              <a:rPr kumimoji="1" lang="en-US" altLang="zh-CN" dirty="0">
                <a:latin typeface="Gill Sans MT" panose="020B0502020104020203" pitchFamily="34" charset="0"/>
              </a:rPr>
              <a:t>Parameterization</a:t>
            </a:r>
          </a:p>
          <a:p>
            <a:pPr marL="457200" indent="-457200">
              <a:buFont typeface="+mj-lt"/>
              <a:buAutoNum type="arabicPeriod"/>
            </a:pPr>
            <a:r>
              <a:rPr kumimoji="1" lang="zh-CN" altLang="en-US" dirty="0">
                <a:latin typeface="Gill Sans MT" panose="020B0502020104020203" pitchFamily="34" charset="0"/>
              </a:rPr>
              <a:t>成本模型 </a:t>
            </a:r>
            <a:r>
              <a:rPr kumimoji="1" lang="en-US" altLang="zh-CN" dirty="0">
                <a:latin typeface="Gill Sans MT" panose="020B0502020104020203" pitchFamily="34" charset="0"/>
              </a:rPr>
              <a:t>Cost</a:t>
            </a:r>
            <a:r>
              <a:rPr kumimoji="1" lang="zh-CN" altLang="en-US" dirty="0">
                <a:latin typeface="Gill Sans MT" panose="020B0502020104020203" pitchFamily="34" charset="0"/>
              </a:rPr>
              <a:t> </a:t>
            </a:r>
            <a:r>
              <a:rPr kumimoji="1" lang="en-US" altLang="zh-CN" dirty="0">
                <a:latin typeface="Gill Sans MT" panose="020B0502020104020203" pitchFamily="34" charset="0"/>
              </a:rPr>
              <a:t>Model</a:t>
            </a:r>
          </a:p>
          <a:p>
            <a:pPr marL="457200" indent="-457200">
              <a:buFont typeface="+mj-lt"/>
              <a:buAutoNum type="arabicPeriod"/>
            </a:pPr>
            <a:r>
              <a:rPr kumimoji="1" lang="zh-CN" altLang="en-US" dirty="0">
                <a:latin typeface="Gill Sans MT" panose="020B0502020104020203" pitchFamily="34" charset="0"/>
              </a:rPr>
              <a:t>搜索算法 </a:t>
            </a:r>
            <a:r>
              <a:rPr kumimoji="1" lang="en-US" altLang="zh-CN" dirty="0">
                <a:latin typeface="Gill Sans MT" panose="020B0502020104020203" pitchFamily="34" charset="0"/>
              </a:rPr>
              <a:t>Search</a:t>
            </a:r>
            <a:r>
              <a:rPr kumimoji="1" lang="zh-CN" altLang="en-US" dirty="0">
                <a:latin typeface="Gill Sans MT" panose="020B0502020104020203" pitchFamily="34" charset="0"/>
              </a:rPr>
              <a:t> </a:t>
            </a:r>
            <a:r>
              <a:rPr kumimoji="1" lang="en-US" altLang="zh-CN" dirty="0">
                <a:latin typeface="Gill Sans MT" panose="020B0502020104020203" pitchFamily="34" charset="0"/>
              </a:rPr>
              <a:t>Algorithm</a:t>
            </a:r>
          </a:p>
          <a:p>
            <a:pPr marL="457200" indent="-457200">
              <a:buFont typeface="+mj-lt"/>
              <a:buAutoNum type="arabicPeriod"/>
            </a:pPr>
            <a:endParaRPr kumimoji="1" lang="en-US" altLang="zh-CN" dirty="0">
              <a:latin typeface="Gill Sans MT" panose="020B0502020104020203" pitchFamily="34" charset="0"/>
            </a:endParaRPr>
          </a:p>
          <a:p>
            <a:r>
              <a:rPr kumimoji="1" lang="zh-CN" altLang="en-US" dirty="0">
                <a:latin typeface="Gill Sans MT" panose="020B0502020104020203" pitchFamily="34" charset="0"/>
              </a:rPr>
              <a:t>搜索算法 </a:t>
            </a:r>
            <a:r>
              <a:rPr kumimoji="1" lang="en-US" altLang="zh-CN" dirty="0">
                <a:latin typeface="Gill Sans MT" panose="020B0502020104020203" pitchFamily="34" charset="0"/>
              </a:rPr>
              <a:t>Search</a:t>
            </a:r>
            <a:r>
              <a:rPr kumimoji="1" lang="zh-CN" altLang="en-US" dirty="0">
                <a:latin typeface="Gill Sans MT" panose="020B0502020104020203" pitchFamily="34" charset="0"/>
              </a:rPr>
              <a:t> </a:t>
            </a:r>
            <a:r>
              <a:rPr kumimoji="1" lang="en-US" altLang="zh-CN" dirty="0">
                <a:latin typeface="Gill Sans MT" panose="020B0502020104020203" pitchFamily="34" charset="0"/>
              </a:rPr>
              <a:t>Algorithm</a:t>
            </a:r>
            <a:r>
              <a:rPr kumimoji="1" lang="zh-CN" altLang="en-US" dirty="0">
                <a:latin typeface="Gill Sans MT" panose="020B0502020104020203" pitchFamily="34" charset="0"/>
              </a:rPr>
              <a:t>：确定初始化和搜索空间后，在搜索空间找找到达到性能最优的参数配置。常用的搜索算法有</a:t>
            </a:r>
            <a:r>
              <a:rPr kumimoji="1" lang="en-US" altLang="zh-CN" dirty="0">
                <a:latin typeface="Gill Sans MT" panose="020B0502020104020203" pitchFamily="34" charset="0"/>
              </a:rPr>
              <a:t>1</a:t>
            </a:r>
            <a:r>
              <a:rPr kumimoji="1" lang="zh-CN" altLang="en-US" dirty="0">
                <a:latin typeface="Gill Sans MT" panose="020B0502020104020203" pitchFamily="34" charset="0"/>
              </a:rPr>
              <a:t>）遗传算法、</a:t>
            </a:r>
            <a:r>
              <a:rPr kumimoji="1" lang="en-US" altLang="zh-CN" dirty="0">
                <a:latin typeface="Gill Sans MT" panose="020B0502020104020203" pitchFamily="34" charset="0"/>
              </a:rPr>
              <a:t>2</a:t>
            </a:r>
            <a:r>
              <a:rPr kumimoji="1" lang="zh-CN" altLang="en-US" dirty="0">
                <a:latin typeface="Gill Sans MT" panose="020B0502020104020203" pitchFamily="34" charset="0"/>
              </a:rPr>
              <a:t>）模拟退火算法、</a:t>
            </a:r>
            <a:r>
              <a:rPr kumimoji="1" lang="en-US" altLang="zh-CN" dirty="0">
                <a:latin typeface="Gill Sans MT" panose="020B0502020104020203" pitchFamily="34" charset="0"/>
              </a:rPr>
              <a:t>3</a:t>
            </a:r>
            <a:r>
              <a:rPr kumimoji="1" lang="zh-CN" altLang="en-US" dirty="0">
                <a:latin typeface="Gill Sans MT" panose="020B0502020104020203" pitchFamily="34" charset="0"/>
              </a:rPr>
              <a:t>）强化学习等。</a:t>
            </a:r>
            <a:endParaRPr kumimoji="1" lang="en-US" altLang="zh-CN" dirty="0">
              <a:latin typeface="Gill Sans MT" panose="020B0502020104020203" pitchFamily="34" charset="0"/>
            </a:endParaRPr>
          </a:p>
          <a:p>
            <a:pPr marL="457200" indent="-457200">
              <a:buFont typeface="+mj-lt"/>
              <a:buAutoNum type="arabicPeriod"/>
            </a:pPr>
            <a:endParaRPr kumimoji="1" lang="en-US" altLang="zh-CN" dirty="0">
              <a:latin typeface="Gill Sans MT" panose="020B0502020104020203" pitchFamily="34" charset="0"/>
            </a:endParaRPr>
          </a:p>
        </p:txBody>
      </p:sp>
    </p:spTree>
    <p:extLst>
      <p:ext uri="{BB962C8B-B14F-4D97-AF65-F5344CB8AC3E}">
        <p14:creationId xmlns:p14="http://schemas.microsoft.com/office/powerpoint/2010/main" val="3050756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DDCE10-9E7E-9946-A4F2-A01D57A270C2}"/>
              </a:ext>
            </a:extLst>
          </p:cNvPr>
          <p:cNvSpPr>
            <a:spLocks noGrp="1"/>
          </p:cNvSpPr>
          <p:nvPr>
            <p:ph type="title"/>
          </p:nvPr>
        </p:nvSpPr>
        <p:spPr/>
        <p:txBody>
          <a:bodyPr/>
          <a:lstStyle/>
          <a:p>
            <a:r>
              <a:rPr kumimoji="1" lang="en-US" altLang="zh-CN" dirty="0"/>
              <a:t>Auto</a:t>
            </a:r>
            <a:r>
              <a:rPr kumimoji="1" lang="zh-CN" altLang="en-US" dirty="0"/>
              <a:t> </a:t>
            </a:r>
            <a:r>
              <a:rPr kumimoji="1" lang="en-US" altLang="zh-CN" dirty="0"/>
              <a:t>Tuning</a:t>
            </a:r>
            <a:r>
              <a:rPr kumimoji="1" lang="zh-CN" altLang="en-US" dirty="0"/>
              <a:t> </a:t>
            </a:r>
            <a:r>
              <a:rPr kumimoji="1" lang="en-US" altLang="zh-CN" dirty="0"/>
              <a:t>in</a:t>
            </a:r>
            <a:r>
              <a:rPr kumimoji="1" lang="zh-CN" altLang="en-US" dirty="0"/>
              <a:t> </a:t>
            </a:r>
            <a:r>
              <a:rPr kumimoji="1" lang="en-US" altLang="zh-CN" dirty="0"/>
              <a:t>AI</a:t>
            </a:r>
            <a:endParaRPr kumimoji="1" lang="zh-CN" altLang="en-US" dirty="0"/>
          </a:p>
        </p:txBody>
      </p:sp>
      <p:sp>
        <p:nvSpPr>
          <p:cNvPr id="3" name="内容占位符 2">
            <a:extLst>
              <a:ext uri="{FF2B5EF4-FFF2-40B4-BE49-F238E27FC236}">
                <a16:creationId xmlns:a16="http://schemas.microsoft.com/office/drawing/2014/main" id="{B22EBFED-C017-3449-A845-D94DBF7535DA}"/>
              </a:ext>
            </a:extLst>
          </p:cNvPr>
          <p:cNvSpPr>
            <a:spLocks noGrp="1"/>
          </p:cNvSpPr>
          <p:nvPr>
            <p:ph sz="half" idx="1"/>
          </p:nvPr>
        </p:nvSpPr>
        <p:spPr/>
        <p:txBody>
          <a:bodyPr/>
          <a:lstStyle/>
          <a:p>
            <a:pPr marL="457200" indent="-457200">
              <a:buFont typeface="+mj-lt"/>
              <a:buAutoNum type="arabicPeriod"/>
            </a:pPr>
            <a:r>
              <a:rPr kumimoji="1" lang="zh-CN" altLang="en-US" dirty="0">
                <a:latin typeface="Gill Sans MT" panose="020B0502020104020203" pitchFamily="34" charset="0"/>
              </a:rPr>
              <a:t>参数化 </a:t>
            </a:r>
            <a:r>
              <a:rPr kumimoji="1" lang="en-US" altLang="zh-CN" dirty="0">
                <a:latin typeface="Gill Sans MT" panose="020B0502020104020203" pitchFamily="34" charset="0"/>
              </a:rPr>
              <a:t>Parameterization</a:t>
            </a:r>
          </a:p>
          <a:p>
            <a:pPr marL="457200" indent="-457200">
              <a:buFont typeface="+mj-lt"/>
              <a:buAutoNum type="arabicPeriod"/>
            </a:pPr>
            <a:r>
              <a:rPr kumimoji="1" lang="zh-CN" altLang="en-US" dirty="0">
                <a:latin typeface="Gill Sans MT" panose="020B0502020104020203" pitchFamily="34" charset="0"/>
              </a:rPr>
              <a:t>成本模型 </a:t>
            </a:r>
            <a:r>
              <a:rPr kumimoji="1" lang="en-US" altLang="zh-CN" dirty="0">
                <a:latin typeface="Gill Sans MT" panose="020B0502020104020203" pitchFamily="34" charset="0"/>
              </a:rPr>
              <a:t>Cost</a:t>
            </a:r>
            <a:r>
              <a:rPr kumimoji="1" lang="zh-CN" altLang="en-US" dirty="0">
                <a:latin typeface="Gill Sans MT" panose="020B0502020104020203" pitchFamily="34" charset="0"/>
              </a:rPr>
              <a:t> </a:t>
            </a:r>
            <a:r>
              <a:rPr kumimoji="1" lang="en-US" altLang="zh-CN" dirty="0">
                <a:latin typeface="Gill Sans MT" panose="020B0502020104020203" pitchFamily="34" charset="0"/>
              </a:rPr>
              <a:t>Model</a:t>
            </a:r>
          </a:p>
          <a:p>
            <a:pPr marL="457200" indent="-457200">
              <a:buFont typeface="+mj-lt"/>
              <a:buAutoNum type="arabicPeriod"/>
            </a:pPr>
            <a:r>
              <a:rPr kumimoji="1" lang="zh-CN" altLang="en-US" dirty="0">
                <a:latin typeface="Gill Sans MT" panose="020B0502020104020203" pitchFamily="34" charset="0"/>
              </a:rPr>
              <a:t>搜索算法 </a:t>
            </a:r>
            <a:r>
              <a:rPr kumimoji="1" lang="en-US" altLang="zh-CN" dirty="0">
                <a:latin typeface="Gill Sans MT" panose="020B0502020104020203" pitchFamily="34" charset="0"/>
              </a:rPr>
              <a:t>Search</a:t>
            </a:r>
            <a:r>
              <a:rPr kumimoji="1" lang="zh-CN" altLang="en-US" dirty="0">
                <a:latin typeface="Gill Sans MT" panose="020B0502020104020203" pitchFamily="34" charset="0"/>
              </a:rPr>
              <a:t> </a:t>
            </a:r>
            <a:r>
              <a:rPr kumimoji="1" lang="en-US" altLang="zh-CN" dirty="0">
                <a:latin typeface="Gill Sans MT" panose="020B0502020104020203" pitchFamily="34" charset="0"/>
              </a:rPr>
              <a:t>Algorithm</a:t>
            </a:r>
          </a:p>
        </p:txBody>
      </p:sp>
      <p:pic>
        <p:nvPicPr>
          <p:cNvPr id="4" name="图片 3">
            <a:extLst>
              <a:ext uri="{FF2B5EF4-FFF2-40B4-BE49-F238E27FC236}">
                <a16:creationId xmlns:a16="http://schemas.microsoft.com/office/drawing/2014/main" id="{98CD61F0-6CB2-CE4C-8A7D-D24F98C939A4}"/>
              </a:ext>
            </a:extLst>
          </p:cNvPr>
          <p:cNvPicPr>
            <a:picLocks noChangeAspect="1"/>
          </p:cNvPicPr>
          <p:nvPr/>
        </p:nvPicPr>
        <p:blipFill>
          <a:blip r:embed="rId2"/>
          <a:stretch>
            <a:fillRect/>
          </a:stretch>
        </p:blipFill>
        <p:spPr>
          <a:xfrm>
            <a:off x="4514205" y="1216748"/>
            <a:ext cx="6743700" cy="4965700"/>
          </a:xfrm>
          <a:prstGeom prst="rect">
            <a:avLst/>
          </a:prstGeom>
        </p:spPr>
      </p:pic>
    </p:spTree>
    <p:extLst>
      <p:ext uri="{BB962C8B-B14F-4D97-AF65-F5344CB8AC3E}">
        <p14:creationId xmlns:p14="http://schemas.microsoft.com/office/powerpoint/2010/main" val="550921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DDCE10-9E7E-9946-A4F2-A01D57A270C2}"/>
              </a:ext>
            </a:extLst>
          </p:cNvPr>
          <p:cNvSpPr>
            <a:spLocks noGrp="1"/>
          </p:cNvSpPr>
          <p:nvPr>
            <p:ph type="title"/>
          </p:nvPr>
        </p:nvSpPr>
        <p:spPr/>
        <p:txBody>
          <a:bodyPr/>
          <a:lstStyle/>
          <a:p>
            <a:r>
              <a:rPr lang="en-US" altLang="zh-CN" sz="2400" dirty="0"/>
              <a:t>Ansor : Generating High-Performance Tensor Programs for Deep Learning</a:t>
            </a:r>
            <a:endParaRPr kumimoji="1" lang="zh-CN" altLang="en-US" sz="2400" dirty="0"/>
          </a:p>
        </p:txBody>
      </p:sp>
      <p:pic>
        <p:nvPicPr>
          <p:cNvPr id="6" name="图片 5">
            <a:extLst>
              <a:ext uri="{FF2B5EF4-FFF2-40B4-BE49-F238E27FC236}">
                <a16:creationId xmlns:a16="http://schemas.microsoft.com/office/drawing/2014/main" id="{A1F4087A-4A2F-DC47-9F82-8131EF98903F}"/>
              </a:ext>
            </a:extLst>
          </p:cNvPr>
          <p:cNvPicPr>
            <a:picLocks noChangeAspect="1"/>
          </p:cNvPicPr>
          <p:nvPr/>
        </p:nvPicPr>
        <p:blipFill>
          <a:blip r:embed="rId2"/>
          <a:stretch>
            <a:fillRect/>
          </a:stretch>
        </p:blipFill>
        <p:spPr>
          <a:xfrm>
            <a:off x="24433" y="1340768"/>
            <a:ext cx="5406296" cy="4722882"/>
          </a:xfrm>
          <a:prstGeom prst="rect">
            <a:avLst/>
          </a:prstGeom>
        </p:spPr>
      </p:pic>
      <p:pic>
        <p:nvPicPr>
          <p:cNvPr id="7" name="图片 6">
            <a:extLst>
              <a:ext uri="{FF2B5EF4-FFF2-40B4-BE49-F238E27FC236}">
                <a16:creationId xmlns:a16="http://schemas.microsoft.com/office/drawing/2014/main" id="{323797CA-31C5-3C49-843D-4FA371CA3C5D}"/>
              </a:ext>
            </a:extLst>
          </p:cNvPr>
          <p:cNvPicPr>
            <a:picLocks noChangeAspect="1"/>
          </p:cNvPicPr>
          <p:nvPr/>
        </p:nvPicPr>
        <p:blipFill>
          <a:blip r:embed="rId3"/>
          <a:stretch>
            <a:fillRect/>
          </a:stretch>
        </p:blipFill>
        <p:spPr>
          <a:xfrm>
            <a:off x="5760726" y="1412776"/>
            <a:ext cx="6098295" cy="4565739"/>
          </a:xfrm>
          <a:prstGeom prst="rect">
            <a:avLst/>
          </a:prstGeom>
        </p:spPr>
      </p:pic>
    </p:spTree>
    <p:extLst>
      <p:ext uri="{BB962C8B-B14F-4D97-AF65-F5344CB8AC3E}">
        <p14:creationId xmlns:p14="http://schemas.microsoft.com/office/powerpoint/2010/main" val="349373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D8FC43A-07C3-464D-81BE-834830491CCC}"/>
              </a:ext>
            </a:extLst>
          </p:cNvPr>
          <p:cNvSpPr>
            <a:spLocks noGrp="1"/>
          </p:cNvSpPr>
          <p:nvPr>
            <p:ph type="title"/>
          </p:nvPr>
        </p:nvSpPr>
        <p:spPr/>
        <p:txBody>
          <a:bodyPr/>
          <a:lstStyle/>
          <a:p>
            <a:r>
              <a:rPr lang="en-US" altLang="zh-CN" dirty="0"/>
              <a:t>Inference</a:t>
            </a:r>
            <a:endParaRPr lang="zh-CN" altLang="en-US" dirty="0"/>
          </a:p>
        </p:txBody>
      </p:sp>
      <p:sp>
        <p:nvSpPr>
          <p:cNvPr id="5" name="内容占位符 4">
            <a:extLst>
              <a:ext uri="{FF2B5EF4-FFF2-40B4-BE49-F238E27FC236}">
                <a16:creationId xmlns:a16="http://schemas.microsoft.com/office/drawing/2014/main" id="{49964E30-311D-F54F-9C1E-A4AB7AA61903}"/>
              </a:ext>
            </a:extLst>
          </p:cNvPr>
          <p:cNvSpPr>
            <a:spLocks noGrp="1"/>
          </p:cNvSpPr>
          <p:nvPr>
            <p:ph sz="half" idx="1"/>
          </p:nvPr>
        </p:nvSpPr>
        <p:spPr/>
        <p:txBody>
          <a:bodyPr/>
          <a:lstStyle/>
          <a:p>
            <a:r>
              <a:rPr lang="en-US" altLang="zh-CN" sz="1200" dirty="0">
                <a:latin typeface="Gill Sans MT" panose="020B0502020104020203" pitchFamily="34" charset="0"/>
                <a:ea typeface="Microsoft YaHei" panose="020B0503020204020204" pitchFamily="34" charset="-122"/>
              </a:rPr>
              <a:t>Li, Mingzhen, et al. "The deep learning compiler: A comprehensive survey." </a:t>
            </a:r>
            <a:r>
              <a:rPr lang="en-US" altLang="zh-CN" sz="1200" i="1" dirty="0">
                <a:latin typeface="Gill Sans MT" panose="020B0502020104020203" pitchFamily="34" charset="0"/>
                <a:ea typeface="Microsoft YaHei" panose="020B0503020204020204" pitchFamily="34" charset="-122"/>
              </a:rPr>
              <a:t>IEEE Transactions on Parallel and Distributed Systems</a:t>
            </a:r>
            <a:r>
              <a:rPr lang="en-US" altLang="zh-CN" sz="1200" dirty="0">
                <a:latin typeface="Gill Sans MT" panose="020B0502020104020203" pitchFamily="34" charset="0"/>
                <a:ea typeface="Microsoft YaHei" panose="020B0503020204020204" pitchFamily="34" charset="-122"/>
              </a:rPr>
              <a:t> 32.3 (2020): 708-727.</a:t>
            </a:r>
          </a:p>
          <a:p>
            <a:r>
              <a:rPr lang="en-US" altLang="zh-CN" sz="1200" dirty="0">
                <a:latin typeface="Gill Sans MT" panose="020B0502020104020203" pitchFamily="34" charset="0"/>
                <a:ea typeface="Microsoft YaHei" panose="020B0503020204020204" pitchFamily="34" charset="-122"/>
              </a:rPr>
              <a:t>Ning, Chao, and Fengqi You. "Optimization under uncertainty in the era of big data and deep learning: When machine learning meets mathematical programming." </a:t>
            </a:r>
            <a:r>
              <a:rPr lang="en-US" altLang="zh-CN" sz="1200" i="1" dirty="0">
                <a:latin typeface="Gill Sans MT" panose="020B0502020104020203" pitchFamily="34" charset="0"/>
                <a:ea typeface="Microsoft YaHei" panose="020B0503020204020204" pitchFamily="34" charset="-122"/>
              </a:rPr>
              <a:t>Computers &amp; Chemical Engineering</a:t>
            </a:r>
            <a:r>
              <a:rPr lang="en-US" altLang="zh-CN" sz="1200" dirty="0">
                <a:latin typeface="Gill Sans MT" panose="020B0502020104020203" pitchFamily="34" charset="0"/>
                <a:ea typeface="Microsoft YaHei" panose="020B0503020204020204" pitchFamily="34" charset="-122"/>
              </a:rPr>
              <a:t> 125 (2019): 434-448.</a:t>
            </a:r>
          </a:p>
          <a:p>
            <a:r>
              <a:rPr lang="en-US" altLang="zh-CN" sz="1200" dirty="0">
                <a:latin typeface="Gill Sans MT" panose="020B0502020104020203" pitchFamily="34" charset="0"/>
                <a:ea typeface="Microsoft YaHei" panose="020B0503020204020204" pitchFamily="34" charset="-122"/>
              </a:rPr>
              <a:t>Xu, Zhiying, et al. "ALT: Breaking the Wall between Graph and Operator Level Optimizations for Deep Learning Compilation." </a:t>
            </a:r>
            <a:r>
              <a:rPr lang="en-US" altLang="zh-CN" sz="1200" i="1" dirty="0">
                <a:latin typeface="Gill Sans MT" panose="020B0502020104020203" pitchFamily="34" charset="0"/>
                <a:ea typeface="Microsoft YaHei" panose="020B0503020204020204" pitchFamily="34" charset="-122"/>
              </a:rPr>
              <a:t>arXiv preprint arXiv:2210.12415</a:t>
            </a:r>
            <a:r>
              <a:rPr lang="en-US" altLang="zh-CN" sz="1200" dirty="0">
                <a:latin typeface="Gill Sans MT" panose="020B0502020104020203" pitchFamily="34" charset="0"/>
                <a:ea typeface="Microsoft YaHei" panose="020B0503020204020204" pitchFamily="34" charset="-122"/>
              </a:rPr>
              <a:t> (2022).</a:t>
            </a:r>
          </a:p>
          <a:p>
            <a:r>
              <a:rPr lang="en-US" altLang="zh-CN" sz="1200" dirty="0">
                <a:latin typeface="Gill Sans MT" panose="020B0502020104020203" pitchFamily="34" charset="0"/>
                <a:ea typeface="Microsoft YaHei" panose="020B0503020204020204" pitchFamily="34" charset="-122"/>
              </a:rPr>
              <a:t>Baghdadi, Riyadh, et al. "A deep learning based cost model for automatic code optimization." </a:t>
            </a:r>
            <a:r>
              <a:rPr lang="en-US" altLang="zh-CN" sz="1200" i="1" dirty="0">
                <a:latin typeface="Gill Sans MT" panose="020B0502020104020203" pitchFamily="34" charset="0"/>
                <a:ea typeface="Microsoft YaHei" panose="020B0503020204020204" pitchFamily="34" charset="-122"/>
              </a:rPr>
              <a:t>Proceedings of Machine Learning and Systems</a:t>
            </a:r>
            <a:r>
              <a:rPr lang="en-US" altLang="zh-CN" sz="1200" dirty="0">
                <a:latin typeface="Gill Sans MT" panose="020B0502020104020203" pitchFamily="34" charset="0"/>
                <a:ea typeface="Microsoft YaHei" panose="020B0503020204020204" pitchFamily="34" charset="-122"/>
              </a:rPr>
              <a:t> 3 (2021): 181-193.</a:t>
            </a:r>
          </a:p>
          <a:p>
            <a:r>
              <a:rPr lang="en-US" altLang="zh-CN" sz="1200" dirty="0">
                <a:latin typeface="Gill Sans MT" panose="020B0502020104020203" pitchFamily="34" charset="0"/>
                <a:ea typeface="Microsoft YaHei" panose="020B0503020204020204" pitchFamily="34" charset="-122"/>
              </a:rPr>
              <a:t>Chen, Tianqi, et al. "TVM: end-to-end optimization stack for deep learning." </a:t>
            </a:r>
            <a:r>
              <a:rPr lang="en-US" altLang="zh-CN" sz="1200" i="1" dirty="0">
                <a:latin typeface="Gill Sans MT" panose="020B0502020104020203" pitchFamily="34" charset="0"/>
                <a:ea typeface="Microsoft YaHei" panose="020B0503020204020204" pitchFamily="34" charset="-122"/>
              </a:rPr>
              <a:t>arXiv preprint arXiv:1802.04799</a:t>
            </a:r>
            <a:r>
              <a:rPr lang="en-US" altLang="zh-CN" sz="1200" dirty="0">
                <a:latin typeface="Gill Sans MT" panose="020B0502020104020203" pitchFamily="34" charset="0"/>
                <a:ea typeface="Microsoft YaHei" panose="020B0503020204020204" pitchFamily="34" charset="-122"/>
              </a:rPr>
              <a:t> 11.2018 (2018): 20.</a:t>
            </a:r>
          </a:p>
          <a:p>
            <a:r>
              <a:rPr lang="en-US" altLang="zh-CN" sz="1200" dirty="0">
                <a:latin typeface="Gill Sans MT" panose="020B0502020104020203" pitchFamily="34" charset="0"/>
              </a:rPr>
              <a:t>Purkayastha, Arnab A., et al. "LLVM-based automation of memory decoupling for OpenCL applications on FPGAs." </a:t>
            </a:r>
            <a:r>
              <a:rPr lang="en-US" altLang="zh-CN" sz="1200" i="1" dirty="0">
                <a:latin typeface="Gill Sans MT" panose="020B0502020104020203" pitchFamily="34" charset="0"/>
              </a:rPr>
              <a:t>Microprocessors and Microsystems</a:t>
            </a:r>
            <a:r>
              <a:rPr lang="en-US" altLang="zh-CN" sz="1200" dirty="0">
                <a:latin typeface="Gill Sans MT" panose="020B0502020104020203" pitchFamily="34" charset="0"/>
              </a:rPr>
              <a:t> 72 (2020): 102909.</a:t>
            </a:r>
            <a:endParaRPr lang="en-US" altLang="zh-CN" sz="1200" dirty="0">
              <a:latin typeface="Gill Sans MT" panose="020B0502020104020203" pitchFamily="34" charset="0"/>
              <a:ea typeface="Microsoft YaHei" panose="020B0503020204020204" pitchFamily="34" charset="-122"/>
            </a:endParaRPr>
          </a:p>
          <a:p>
            <a:r>
              <a:rPr lang="en-US" altLang="zh-CN" sz="1200" dirty="0">
                <a:latin typeface="Gill Sans MT" panose="020B0502020104020203" pitchFamily="34" charset="0"/>
                <a:ea typeface="Microsoft YaHei" panose="020B0503020204020204" pitchFamily="34" charset="-122"/>
              </a:rPr>
              <a:t>Loop Optimizations: how does the compiler do it?</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2"/>
              </a:rPr>
              <a:t>https://johnysswlab.com/loop-optimizations-how-does-the-compiler-do-it/</a:t>
            </a:r>
            <a:endParaRPr lang="en-US" altLang="zh-CN" sz="1200" dirty="0">
              <a:latin typeface="Gill Sans MT" panose="020B0502020104020203" pitchFamily="34" charset="0"/>
              <a:ea typeface="Microsoft YaHei" panose="020B0503020204020204" pitchFamily="34" charset="-122"/>
            </a:endParaRPr>
          </a:p>
          <a:p>
            <a:r>
              <a:rPr lang="en-US" altLang="zh-CN" sz="1200" dirty="0">
                <a:latin typeface="Gill Sans MT" panose="020B0502020104020203" pitchFamily="34" charset="0"/>
                <a:ea typeface="Microsoft YaHei" panose="020B0503020204020204" pitchFamily="34" charset="-122"/>
              </a:rPr>
              <a:t>Loop Optimizations: taking matters into your hands</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3"/>
              </a:rPr>
              <a:t>https://johnysswlab.com/loop-optimizations-taking-matters-into-your-hands/</a:t>
            </a:r>
            <a:endParaRPr lang="en-US" altLang="zh-CN" sz="1200" dirty="0">
              <a:latin typeface="Gill Sans MT" panose="020B0502020104020203" pitchFamily="34" charset="0"/>
              <a:ea typeface="Microsoft YaHei" panose="020B0503020204020204" pitchFamily="34" charset="-122"/>
            </a:endParaRPr>
          </a:p>
          <a:p>
            <a:r>
              <a:rPr lang="en-US" altLang="zh-CN" sz="1200" dirty="0">
                <a:latin typeface="Gill Sans MT" panose="020B0502020104020203" pitchFamily="34" charset="0"/>
                <a:ea typeface="Microsoft YaHei" panose="020B0503020204020204" pitchFamily="34" charset="-122"/>
              </a:rPr>
              <a:t>Understanding Latency Hiding on GPUs - UC Berkeley EECS.</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4"/>
              </a:rPr>
              <a:t>https://www2.eecs.berkeley.edu/Pubs/TechRpts/2016/EECS-2016-143.pdf</a:t>
            </a:r>
            <a:endParaRPr lang="en-US" altLang="zh-CN" sz="1200" dirty="0">
              <a:latin typeface="Gill Sans MT" panose="020B0502020104020203" pitchFamily="34" charset="0"/>
              <a:ea typeface="Microsoft YaHei" panose="020B0503020204020204" pitchFamily="34" charset="-122"/>
            </a:endParaRPr>
          </a:p>
          <a:p>
            <a:r>
              <a:rPr lang="en-US" altLang="zh-CN" sz="1200" dirty="0">
                <a:latin typeface="Gill Sans MT" panose="020B0502020104020203" pitchFamily="34" charset="0"/>
                <a:ea typeface="Microsoft YaHei" panose="020B0503020204020204" pitchFamily="34" charset="-122"/>
                <a:hlinkClick r:id="rId5"/>
              </a:rPr>
              <a:t>Reinforcement Learning and Adaptive Sampling for Optimized DNN Compilation,</a:t>
            </a:r>
            <a:r>
              <a:rPr lang="zh-CN" altLang="en-US" sz="1200" dirty="0">
                <a:latin typeface="Gill Sans MT" panose="020B0502020104020203" pitchFamily="34" charset="0"/>
                <a:ea typeface="Microsoft YaHei" panose="020B0503020204020204" pitchFamily="34" charset="-122"/>
                <a:hlinkClick r:id="rId5"/>
              </a:rPr>
              <a:t> </a:t>
            </a:r>
            <a:r>
              <a:rPr lang="en-US" altLang="zh-CN" sz="1200" dirty="0">
                <a:latin typeface="Gill Sans MT" panose="020B0502020104020203" pitchFamily="34" charset="0"/>
                <a:ea typeface="Microsoft YaHei" panose="020B0503020204020204" pitchFamily="34" charset="-122"/>
                <a:hlinkClick r:id="rId5"/>
              </a:rPr>
              <a:t>https://arxiv.org/abs/1905.12799</a:t>
            </a:r>
            <a:endParaRPr lang="en-US" altLang="zh-CN" sz="1200" dirty="0">
              <a:latin typeface="Gill Sans MT" panose="020B0502020104020203" pitchFamily="34" charset="0"/>
              <a:ea typeface="Microsoft YaHei" panose="020B0503020204020204" pitchFamily="34" charset="-122"/>
            </a:endParaRPr>
          </a:p>
          <a:p>
            <a:endParaRPr lang="en-US" altLang="zh-CN" sz="1200" dirty="0">
              <a:latin typeface="Gill Sans MT" panose="020B0502020104020203" pitchFamily="34" charset="0"/>
              <a:ea typeface="Microsoft YaHei" panose="020B0503020204020204" pitchFamily="34" charset="-122"/>
            </a:endParaRPr>
          </a:p>
          <a:p>
            <a:endParaRPr lang="en-US" altLang="zh-CN" sz="1200" dirty="0">
              <a:latin typeface="Gill Sans MT" panose="020B0502020104020203" pitchFamily="34" charset="0"/>
              <a:ea typeface="Microsoft YaHei" panose="020B0503020204020204" pitchFamily="34" charset="-122"/>
              <a:hlinkClick r:id="rId4"/>
            </a:endParaRPr>
          </a:p>
          <a:p>
            <a:endParaRPr lang="en-US" altLang="zh-CN" sz="1200"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3931890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5" name="内容占位符 2">
            <a:extLst>
              <a:ext uri="{FF2B5EF4-FFF2-40B4-BE49-F238E27FC236}">
                <a16:creationId xmlns:a16="http://schemas.microsoft.com/office/drawing/2014/main" id="{3CF00009-9A0B-FE42-A068-F4907FEE972D}"/>
              </a:ext>
            </a:extLst>
          </p:cNvPr>
          <p:cNvSpPr>
            <a:spLocks noGrp="1"/>
          </p:cNvSpPr>
          <p:nvPr/>
        </p:nvSpPr>
        <p:spPr>
          <a:xfrm>
            <a:off x="616646" y="1484784"/>
            <a:ext cx="5337720"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编译器后端优化</a:t>
            </a:r>
            <a:endParaRPr lang="en-US" altLang="zh-CN" sz="3200" b="1" dirty="0">
              <a:solidFill>
                <a:srgbClr val="374154"/>
              </a:solidFill>
              <a:latin typeface="Gill Sans MT" panose="020B0502020104020203" pitchFamily="34" charset="0"/>
            </a:endParaRPr>
          </a:p>
          <a:p>
            <a:pPr lvl="1"/>
            <a:r>
              <a:rPr lang="zh-CN" altLang="en-US" sz="2800" dirty="0">
                <a:solidFill>
                  <a:schemeClr val="bg1">
                    <a:lumMod val="65000"/>
                  </a:schemeClr>
                </a:solidFill>
                <a:latin typeface="Gill Sans MT" panose="020B0502020104020203" pitchFamily="34" charset="0"/>
              </a:rPr>
              <a:t>后端优化概念</a:t>
            </a:r>
            <a:endParaRPr lang="en-US" altLang="zh-CN" sz="2800" dirty="0">
              <a:solidFill>
                <a:schemeClr val="bg1">
                  <a:lumMod val="65000"/>
                </a:schemeClr>
              </a:solidFill>
              <a:latin typeface="Gill Sans MT" panose="020B0502020104020203" pitchFamily="34" charset="0"/>
            </a:endParaRPr>
          </a:p>
          <a:p>
            <a:pPr lvl="1"/>
            <a:r>
              <a:rPr lang="zh-CN" altLang="en-US" sz="2800" dirty="0">
                <a:solidFill>
                  <a:schemeClr val="bg1">
                    <a:lumMod val="65000"/>
                  </a:schemeClr>
                </a:solidFill>
                <a:latin typeface="Gill Sans MT" panose="020B0502020104020203" pitchFamily="34" charset="0"/>
              </a:rPr>
              <a:t>算子计算与调度</a:t>
            </a:r>
            <a:endParaRPr lang="en-US" altLang="zh-CN" sz="2800" dirty="0">
              <a:solidFill>
                <a:schemeClr val="bg1">
                  <a:lumMod val="65000"/>
                </a:schemeClr>
              </a:solidFill>
              <a:latin typeface="Gill Sans MT" panose="020B0502020104020203" pitchFamily="34" charset="0"/>
            </a:endParaRPr>
          </a:p>
          <a:p>
            <a:pPr lvl="1"/>
            <a:r>
              <a:rPr lang="zh-CN" altLang="en-US" sz="2800" dirty="0">
                <a:solidFill>
                  <a:schemeClr val="bg1">
                    <a:lumMod val="65000"/>
                  </a:schemeClr>
                </a:solidFill>
                <a:latin typeface="Gill Sans MT" panose="020B0502020104020203" pitchFamily="34" charset="0"/>
              </a:rPr>
              <a:t>算子调度优化</a:t>
            </a:r>
            <a:endParaRPr lang="en-US" altLang="zh-CN" sz="2800" dirty="0">
              <a:solidFill>
                <a:schemeClr val="bg1">
                  <a:lumMod val="65000"/>
                </a:schemeClr>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Auto-Tuning</a:t>
            </a:r>
          </a:p>
          <a:p>
            <a:pPr lvl="1"/>
            <a:r>
              <a:rPr lang="en-US" altLang="zh-CN" sz="2800" dirty="0">
                <a:solidFill>
                  <a:schemeClr val="bg1">
                    <a:lumMod val="65000"/>
                  </a:schemeClr>
                </a:solidFill>
                <a:latin typeface="Gill Sans MT" panose="020B0502020104020203" pitchFamily="34" charset="0"/>
              </a:rPr>
              <a:t>Polyhedral</a:t>
            </a:r>
          </a:p>
        </p:txBody>
      </p:sp>
    </p:spTree>
    <p:extLst>
      <p:ext uri="{BB962C8B-B14F-4D97-AF65-F5344CB8AC3E}">
        <p14:creationId xmlns:p14="http://schemas.microsoft.com/office/powerpoint/2010/main" val="4010904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0956D0-84BE-3043-85C7-BDCCA2CB7AFD}"/>
              </a:ext>
            </a:extLst>
          </p:cNvPr>
          <p:cNvSpPr>
            <a:spLocks noGrp="1"/>
          </p:cNvSpPr>
          <p:nvPr>
            <p:ph type="title"/>
          </p:nvPr>
        </p:nvSpPr>
        <p:spPr/>
        <p:txBody>
          <a:bodyPr/>
          <a:lstStyle/>
          <a:p>
            <a:r>
              <a:rPr lang="en-US" altLang="zh-CN" dirty="0"/>
              <a:t>Where</a:t>
            </a:r>
            <a:r>
              <a:rPr lang="zh-CN" altLang="en-US" dirty="0"/>
              <a:t> </a:t>
            </a:r>
            <a:r>
              <a:rPr lang="en-US" altLang="zh-CN" dirty="0"/>
              <a:t>are</a:t>
            </a:r>
            <a:r>
              <a:rPr lang="zh-CN" altLang="en-US" dirty="0"/>
              <a:t> </a:t>
            </a:r>
            <a:r>
              <a:rPr lang="en-US" altLang="zh-CN" dirty="0"/>
              <a:t>we</a:t>
            </a:r>
            <a:r>
              <a:rPr lang="zh-CN" altLang="en-US" dirty="0"/>
              <a:t>？</a:t>
            </a:r>
          </a:p>
        </p:txBody>
      </p:sp>
      <p:pic>
        <p:nvPicPr>
          <p:cNvPr id="3" name="图片 2">
            <a:extLst>
              <a:ext uri="{FF2B5EF4-FFF2-40B4-BE49-F238E27FC236}">
                <a16:creationId xmlns:a16="http://schemas.microsoft.com/office/drawing/2014/main" id="{6F1AAE4B-FD30-1C4E-8728-075D623A1F4E}"/>
              </a:ext>
            </a:extLst>
          </p:cNvPr>
          <p:cNvPicPr>
            <a:picLocks noChangeAspect="1"/>
          </p:cNvPicPr>
          <p:nvPr/>
        </p:nvPicPr>
        <p:blipFill>
          <a:blip r:embed="rId2"/>
          <a:stretch>
            <a:fillRect/>
          </a:stretch>
        </p:blipFill>
        <p:spPr>
          <a:xfrm>
            <a:off x="769789" y="974165"/>
            <a:ext cx="9093739" cy="5676408"/>
          </a:xfrm>
          <a:prstGeom prst="rect">
            <a:avLst/>
          </a:prstGeom>
        </p:spPr>
      </p:pic>
    </p:spTree>
    <p:extLst>
      <p:ext uri="{BB962C8B-B14F-4D97-AF65-F5344CB8AC3E}">
        <p14:creationId xmlns:p14="http://schemas.microsoft.com/office/powerpoint/2010/main" val="281051169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DDCE10-9E7E-9946-A4F2-A01D57A270C2}"/>
              </a:ext>
            </a:extLst>
          </p:cNvPr>
          <p:cNvSpPr>
            <a:spLocks noGrp="1"/>
          </p:cNvSpPr>
          <p:nvPr>
            <p:ph type="title"/>
          </p:nvPr>
        </p:nvSpPr>
        <p:spPr/>
        <p:txBody>
          <a:bodyPr/>
          <a:lstStyle/>
          <a:p>
            <a:r>
              <a:rPr kumimoji="1" lang="en-US" altLang="zh-CN" dirty="0"/>
              <a:t>Auto</a:t>
            </a:r>
            <a:r>
              <a:rPr kumimoji="1" lang="zh-CN" altLang="en-US" dirty="0"/>
              <a:t> </a:t>
            </a:r>
            <a:r>
              <a:rPr kumimoji="1" lang="en-US" altLang="zh-CN" dirty="0"/>
              <a:t>Tuning</a:t>
            </a:r>
            <a:endParaRPr kumimoji="1" lang="zh-CN" altLang="en-US" dirty="0"/>
          </a:p>
        </p:txBody>
      </p:sp>
      <p:sp>
        <p:nvSpPr>
          <p:cNvPr id="3" name="内容占位符 2">
            <a:extLst>
              <a:ext uri="{FF2B5EF4-FFF2-40B4-BE49-F238E27FC236}">
                <a16:creationId xmlns:a16="http://schemas.microsoft.com/office/drawing/2014/main" id="{B22EBFED-C017-3449-A845-D94DBF7535DA}"/>
              </a:ext>
            </a:extLst>
          </p:cNvPr>
          <p:cNvSpPr>
            <a:spLocks noGrp="1"/>
          </p:cNvSpPr>
          <p:nvPr>
            <p:ph sz="half" idx="1"/>
          </p:nvPr>
        </p:nvSpPr>
        <p:spPr/>
        <p:txBody>
          <a:bodyPr/>
          <a:lstStyle/>
          <a:p>
            <a:r>
              <a:rPr kumimoji="1" lang="zh-CN" altLang="en-US" dirty="0"/>
              <a:t>对于给定的程序和目标架构，找到最优的编译优化方法。使用哪些优化方法？选择什么参数集？用什么顺序应用优化方法以达到最佳性能？</a:t>
            </a:r>
          </a:p>
        </p:txBody>
      </p:sp>
    </p:spTree>
    <p:extLst>
      <p:ext uri="{BB962C8B-B14F-4D97-AF65-F5344CB8AC3E}">
        <p14:creationId xmlns:p14="http://schemas.microsoft.com/office/powerpoint/2010/main" val="3400871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77EB7-6969-5940-BB63-9EA128BF82FC}"/>
              </a:ext>
            </a:extLst>
          </p:cNvPr>
          <p:cNvSpPr>
            <a:spLocks noGrp="1"/>
          </p:cNvSpPr>
          <p:nvPr>
            <p:ph type="title"/>
          </p:nvPr>
        </p:nvSpPr>
        <p:spPr/>
        <p:txBody>
          <a:bodyPr/>
          <a:lstStyle/>
          <a:p>
            <a:r>
              <a:rPr lang="en-US" altLang="zh-CN" b="0" dirty="0"/>
              <a:t>BLISlab: A Sandbox for Optimizing GEMM</a:t>
            </a:r>
            <a:endParaRPr kumimoji="1" lang="zh-CN" altLang="en-US" dirty="0"/>
          </a:p>
        </p:txBody>
      </p:sp>
      <p:pic>
        <p:nvPicPr>
          <p:cNvPr id="4" name="图片 3">
            <a:extLst>
              <a:ext uri="{FF2B5EF4-FFF2-40B4-BE49-F238E27FC236}">
                <a16:creationId xmlns:a16="http://schemas.microsoft.com/office/drawing/2014/main" id="{3ECC2AFD-CAD3-5C49-92C6-87958F5AE742}"/>
              </a:ext>
            </a:extLst>
          </p:cNvPr>
          <p:cNvPicPr>
            <a:picLocks noChangeAspect="1"/>
          </p:cNvPicPr>
          <p:nvPr/>
        </p:nvPicPr>
        <p:blipFill>
          <a:blip r:embed="rId2"/>
          <a:stretch>
            <a:fillRect/>
          </a:stretch>
        </p:blipFill>
        <p:spPr>
          <a:xfrm>
            <a:off x="1633885" y="1412776"/>
            <a:ext cx="3394631" cy="4841776"/>
          </a:xfrm>
          <a:prstGeom prst="rect">
            <a:avLst/>
          </a:prstGeom>
        </p:spPr>
      </p:pic>
      <p:pic>
        <p:nvPicPr>
          <p:cNvPr id="5" name="图片 4">
            <a:extLst>
              <a:ext uri="{FF2B5EF4-FFF2-40B4-BE49-F238E27FC236}">
                <a16:creationId xmlns:a16="http://schemas.microsoft.com/office/drawing/2014/main" id="{D757CDDE-BB32-6F47-B262-017E76DD06FC}"/>
              </a:ext>
            </a:extLst>
          </p:cNvPr>
          <p:cNvPicPr>
            <a:picLocks noChangeAspect="1"/>
          </p:cNvPicPr>
          <p:nvPr/>
        </p:nvPicPr>
        <p:blipFill>
          <a:blip r:embed="rId3"/>
          <a:stretch>
            <a:fillRect/>
          </a:stretch>
        </p:blipFill>
        <p:spPr>
          <a:xfrm>
            <a:off x="5450309" y="1624452"/>
            <a:ext cx="4909253" cy="4553978"/>
          </a:xfrm>
          <a:prstGeom prst="rect">
            <a:avLst/>
          </a:prstGeom>
        </p:spPr>
      </p:pic>
    </p:spTree>
    <p:extLst>
      <p:ext uri="{BB962C8B-B14F-4D97-AF65-F5344CB8AC3E}">
        <p14:creationId xmlns:p14="http://schemas.microsoft.com/office/powerpoint/2010/main" val="3309982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DDCE10-9E7E-9946-A4F2-A01D57A270C2}"/>
              </a:ext>
            </a:extLst>
          </p:cNvPr>
          <p:cNvSpPr>
            <a:spLocks noGrp="1"/>
          </p:cNvSpPr>
          <p:nvPr>
            <p:ph type="title"/>
          </p:nvPr>
        </p:nvSpPr>
        <p:spPr/>
        <p:txBody>
          <a:bodyPr/>
          <a:lstStyle/>
          <a:p>
            <a:r>
              <a:rPr kumimoji="1" lang="en-US" altLang="zh-CN" dirty="0"/>
              <a:t>Auto</a:t>
            </a:r>
            <a:r>
              <a:rPr kumimoji="1" lang="zh-CN" altLang="en-US" dirty="0"/>
              <a:t> </a:t>
            </a:r>
            <a:r>
              <a:rPr kumimoji="1" lang="en-US" altLang="zh-CN" dirty="0"/>
              <a:t>Tuning</a:t>
            </a:r>
            <a:endParaRPr kumimoji="1" lang="zh-CN" altLang="en-US" dirty="0"/>
          </a:p>
        </p:txBody>
      </p:sp>
      <p:sp>
        <p:nvSpPr>
          <p:cNvPr id="3" name="内容占位符 2">
            <a:extLst>
              <a:ext uri="{FF2B5EF4-FFF2-40B4-BE49-F238E27FC236}">
                <a16:creationId xmlns:a16="http://schemas.microsoft.com/office/drawing/2014/main" id="{B22EBFED-C017-3449-A845-D94DBF7535DA}"/>
              </a:ext>
            </a:extLst>
          </p:cNvPr>
          <p:cNvSpPr>
            <a:spLocks noGrp="1"/>
          </p:cNvSpPr>
          <p:nvPr>
            <p:ph sz="half" idx="1"/>
          </p:nvPr>
        </p:nvSpPr>
        <p:spPr/>
        <p:txBody>
          <a:bodyPr/>
          <a:lstStyle/>
          <a:p>
            <a:r>
              <a:rPr kumimoji="1" lang="zh-CN" altLang="en-US" dirty="0">
                <a:latin typeface="Gill Sans MT" panose="020B0502020104020203" pitchFamily="34" charset="0"/>
              </a:rPr>
              <a:t>优化选择 </a:t>
            </a:r>
            <a:r>
              <a:rPr kumimoji="1" lang="en-US" altLang="zh-CN" dirty="0">
                <a:latin typeface="Gill Sans MT" panose="020B0502020104020203" pitchFamily="34" charset="0"/>
              </a:rPr>
              <a:t>Optimize Selection</a:t>
            </a:r>
          </a:p>
          <a:p>
            <a:r>
              <a:rPr kumimoji="1" lang="zh-CN" altLang="en-US" dirty="0">
                <a:latin typeface="Gill Sans MT" panose="020B0502020104020203" pitchFamily="34" charset="0"/>
              </a:rPr>
              <a:t>优化顺序 </a:t>
            </a:r>
            <a:r>
              <a:rPr kumimoji="1" lang="en-US" altLang="zh-CN" dirty="0">
                <a:latin typeface="Gill Sans MT" panose="020B0502020104020203" pitchFamily="34" charset="0"/>
              </a:rPr>
              <a:t>Optimize Sequence</a:t>
            </a:r>
          </a:p>
        </p:txBody>
      </p:sp>
    </p:spTree>
    <p:extLst>
      <p:ext uri="{BB962C8B-B14F-4D97-AF65-F5344CB8AC3E}">
        <p14:creationId xmlns:p14="http://schemas.microsoft.com/office/powerpoint/2010/main" val="4200513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DDCE10-9E7E-9946-A4F2-A01D57A270C2}"/>
              </a:ext>
            </a:extLst>
          </p:cNvPr>
          <p:cNvSpPr>
            <a:spLocks noGrp="1"/>
          </p:cNvSpPr>
          <p:nvPr>
            <p:ph type="title"/>
          </p:nvPr>
        </p:nvSpPr>
        <p:spPr/>
        <p:txBody>
          <a:bodyPr/>
          <a:lstStyle/>
          <a:p>
            <a:r>
              <a:rPr kumimoji="1" lang="en-US" altLang="zh-CN" dirty="0"/>
              <a:t>Auto</a:t>
            </a:r>
            <a:r>
              <a:rPr kumimoji="1" lang="zh-CN" altLang="en-US" dirty="0"/>
              <a:t> </a:t>
            </a:r>
            <a:r>
              <a:rPr kumimoji="1" lang="en-US" altLang="zh-CN" dirty="0"/>
              <a:t>Tuning</a:t>
            </a:r>
            <a:r>
              <a:rPr kumimoji="1" lang="zh-CN" altLang="en-US" dirty="0"/>
              <a:t> </a:t>
            </a:r>
            <a:r>
              <a:rPr kumimoji="1" lang="en-US" altLang="zh-CN" dirty="0"/>
              <a:t>in</a:t>
            </a:r>
            <a:r>
              <a:rPr kumimoji="1" lang="zh-CN" altLang="en-US" dirty="0"/>
              <a:t> </a:t>
            </a:r>
            <a:r>
              <a:rPr kumimoji="1" lang="en-US" altLang="zh-CN" dirty="0"/>
              <a:t>AI</a:t>
            </a:r>
            <a:endParaRPr kumimoji="1" lang="zh-CN" altLang="en-US" dirty="0"/>
          </a:p>
        </p:txBody>
      </p:sp>
      <p:sp>
        <p:nvSpPr>
          <p:cNvPr id="3" name="内容占位符 2">
            <a:extLst>
              <a:ext uri="{FF2B5EF4-FFF2-40B4-BE49-F238E27FC236}">
                <a16:creationId xmlns:a16="http://schemas.microsoft.com/office/drawing/2014/main" id="{B22EBFED-C017-3449-A845-D94DBF7535DA}"/>
              </a:ext>
            </a:extLst>
          </p:cNvPr>
          <p:cNvSpPr>
            <a:spLocks noGrp="1"/>
          </p:cNvSpPr>
          <p:nvPr>
            <p:ph sz="half" idx="1"/>
          </p:nvPr>
        </p:nvSpPr>
        <p:spPr/>
        <p:txBody>
          <a:bodyPr/>
          <a:lstStyle/>
          <a:p>
            <a:r>
              <a:rPr kumimoji="1" lang="zh-CN" altLang="en-US" b="1" dirty="0">
                <a:latin typeface="Gill Sans MT" panose="020B0502020104020203" pitchFamily="34" charset="0"/>
              </a:rPr>
              <a:t>更低实验开销</a:t>
            </a:r>
            <a:r>
              <a:rPr kumimoji="1" lang="zh-CN" altLang="en-US" dirty="0">
                <a:latin typeface="Gill Sans MT" panose="020B0502020104020203" pitchFamily="34" charset="0"/>
              </a:rPr>
              <a:t>：</a:t>
            </a:r>
            <a:r>
              <a:rPr kumimoji="1" lang="en-US" altLang="zh-CN" dirty="0">
                <a:latin typeface="Gill Sans MT" panose="020B0502020104020203" pitchFamily="34" charset="0"/>
              </a:rPr>
              <a:t>1</a:t>
            </a:r>
            <a:r>
              <a:rPr kumimoji="1" lang="zh-CN" altLang="en-US" dirty="0">
                <a:latin typeface="Gill Sans MT" panose="020B0502020104020203" pitchFamily="34" charset="0"/>
              </a:rPr>
              <a:t>）聚焦算子或者 </a:t>
            </a:r>
            <a:r>
              <a:rPr kumimoji="1" lang="en-US" altLang="zh-CN" dirty="0">
                <a:latin typeface="Gill Sans MT" panose="020B0502020104020203" pitchFamily="34" charset="0"/>
              </a:rPr>
              <a:t>kernel</a:t>
            </a:r>
            <a:r>
              <a:rPr kumimoji="1" lang="zh-CN" altLang="en-US" dirty="0">
                <a:latin typeface="Gill Sans MT" panose="020B0502020104020203" pitchFamily="34" charset="0"/>
              </a:rPr>
              <a:t> 级别的优化，而非整个程序。</a:t>
            </a:r>
            <a:r>
              <a:rPr kumimoji="1" lang="en-US" altLang="zh-CN" dirty="0">
                <a:latin typeface="Gill Sans MT" panose="020B0502020104020203" pitchFamily="34" charset="0"/>
              </a:rPr>
              <a:t>2</a:t>
            </a:r>
            <a:r>
              <a:rPr kumimoji="1" lang="zh-CN" altLang="en-US" dirty="0">
                <a:latin typeface="Gill Sans MT" panose="020B0502020104020203" pitchFamily="34" charset="0"/>
              </a:rPr>
              <a:t>）</a:t>
            </a:r>
            <a:r>
              <a:rPr kumimoji="1" lang="en-US" altLang="zh-CN" dirty="0">
                <a:latin typeface="Gill Sans MT" panose="020B0502020104020203" pitchFamily="34" charset="0"/>
              </a:rPr>
              <a:t>Cost</a:t>
            </a:r>
            <a:r>
              <a:rPr kumimoji="1" lang="zh-CN" altLang="en-US" dirty="0">
                <a:latin typeface="Gill Sans MT" panose="020B0502020104020203" pitchFamily="34" charset="0"/>
              </a:rPr>
              <a:t> </a:t>
            </a:r>
            <a:r>
              <a:rPr kumimoji="1" lang="en-US" altLang="zh-CN" dirty="0">
                <a:latin typeface="Gill Sans MT" panose="020B0502020104020203" pitchFamily="34" charset="0"/>
              </a:rPr>
              <a:t>Model</a:t>
            </a:r>
            <a:r>
              <a:rPr kumimoji="1" lang="zh-CN" altLang="en-US" dirty="0">
                <a:latin typeface="Gill Sans MT" panose="020B0502020104020203" pitchFamily="34" charset="0"/>
              </a:rPr>
              <a:t> 在</a:t>
            </a:r>
            <a:r>
              <a:rPr kumimoji="1" lang="en-US" altLang="zh-CN" dirty="0">
                <a:latin typeface="Gill Sans MT" panose="020B0502020104020203" pitchFamily="34" charset="0"/>
              </a:rPr>
              <a:t>CPU</a:t>
            </a:r>
            <a:r>
              <a:rPr kumimoji="1" lang="zh-CN" altLang="en-US" dirty="0">
                <a:latin typeface="Gill Sans MT" panose="020B0502020104020203" pitchFamily="34" charset="0"/>
              </a:rPr>
              <a:t>上模拟</a:t>
            </a:r>
            <a:r>
              <a:rPr kumimoji="1" lang="en-US" altLang="zh-CN" dirty="0">
                <a:latin typeface="Gill Sans MT" panose="020B0502020104020203" pitchFamily="34" charset="0"/>
              </a:rPr>
              <a:t>NPU</a:t>
            </a:r>
            <a:r>
              <a:rPr kumimoji="1" lang="zh-CN" altLang="en-US" dirty="0">
                <a:latin typeface="Gill Sans MT" panose="020B0502020104020203" pitchFamily="34" charset="0"/>
              </a:rPr>
              <a:t>执行，训练和推理推理的模拟速度要求足够快。</a:t>
            </a:r>
            <a:endParaRPr kumimoji="1" lang="en-US" altLang="zh-CN" dirty="0">
              <a:latin typeface="Gill Sans MT" panose="020B0502020104020203" pitchFamily="34" charset="0"/>
            </a:endParaRPr>
          </a:p>
          <a:p>
            <a:r>
              <a:rPr kumimoji="1" lang="zh-CN" altLang="en-US" b="1" dirty="0">
                <a:latin typeface="Gill Sans MT" panose="020B0502020104020203" pitchFamily="34" charset="0"/>
              </a:rPr>
              <a:t>特定领域结构</a:t>
            </a:r>
            <a:r>
              <a:rPr kumimoji="1" lang="zh-CN" altLang="en-US" dirty="0">
                <a:latin typeface="Gill Sans MT" panose="020B0502020104020203" pitchFamily="34" charset="0"/>
              </a:rPr>
              <a:t>：针对神经网络算子或者 </a:t>
            </a:r>
            <a:r>
              <a:rPr kumimoji="1" lang="en-US" altLang="zh-CN" dirty="0">
                <a:latin typeface="Gill Sans MT" panose="020B0502020104020203" pitchFamily="34" charset="0"/>
              </a:rPr>
              <a:t>kernel</a:t>
            </a:r>
            <a:r>
              <a:rPr kumimoji="1" lang="zh-CN" altLang="en-US" dirty="0">
                <a:latin typeface="Gill Sans MT" panose="020B0502020104020203" pitchFamily="34" charset="0"/>
              </a:rPr>
              <a:t> 级别的优化，</a:t>
            </a:r>
            <a:r>
              <a:rPr kumimoji="1" lang="en-US" altLang="zh-CN" dirty="0">
                <a:latin typeface="Gill Sans MT" panose="020B0502020104020203" pitchFamily="34" charset="0"/>
              </a:rPr>
              <a:t>1</a:t>
            </a:r>
            <a:r>
              <a:rPr kumimoji="1" lang="zh-CN" altLang="en-US" dirty="0">
                <a:latin typeface="Gill Sans MT" panose="020B0502020104020203" pitchFamily="34" charset="0"/>
              </a:rPr>
              <a:t>）主要是高度循环化、张量化、并行化特点进行优化；</a:t>
            </a:r>
            <a:r>
              <a:rPr kumimoji="1" lang="en-US" altLang="zh-CN" dirty="0">
                <a:latin typeface="Gill Sans MT" panose="020B0502020104020203" pitchFamily="34" charset="0"/>
              </a:rPr>
              <a:t>2</a:t>
            </a:r>
            <a:r>
              <a:rPr kumimoji="1" lang="zh-CN" altLang="en-US" dirty="0">
                <a:latin typeface="Gill Sans MT" panose="020B0502020104020203" pitchFamily="34" charset="0"/>
              </a:rPr>
              <a:t>）大量相类似的算子计算模式。</a:t>
            </a:r>
            <a:endParaRPr kumimoji="1" lang="en-US" altLang="zh-CN" dirty="0">
              <a:latin typeface="Gill Sans MT" panose="020B0502020104020203" pitchFamily="34" charset="0"/>
            </a:endParaRPr>
          </a:p>
        </p:txBody>
      </p:sp>
    </p:spTree>
    <p:extLst>
      <p:ext uri="{BB962C8B-B14F-4D97-AF65-F5344CB8AC3E}">
        <p14:creationId xmlns:p14="http://schemas.microsoft.com/office/powerpoint/2010/main" val="2584632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AA074-54DF-2E4E-92E0-66C2F520546C}"/>
              </a:ext>
            </a:extLst>
          </p:cNvPr>
          <p:cNvSpPr>
            <a:spLocks noGrp="1"/>
          </p:cNvSpPr>
          <p:nvPr>
            <p:ph type="title"/>
          </p:nvPr>
        </p:nvSpPr>
        <p:spPr/>
        <p:txBody>
          <a:bodyPr/>
          <a:lstStyle/>
          <a:p>
            <a:r>
              <a:rPr lang="en-US" altLang="zh-CN" dirty="0"/>
              <a:t>Question?</a:t>
            </a:r>
            <a:endParaRPr kumimoji="1" lang="zh-CN" altLang="en-US" dirty="0"/>
          </a:p>
        </p:txBody>
      </p:sp>
      <p:sp>
        <p:nvSpPr>
          <p:cNvPr id="3" name="内容占位符 2">
            <a:extLst>
              <a:ext uri="{FF2B5EF4-FFF2-40B4-BE49-F238E27FC236}">
                <a16:creationId xmlns:a16="http://schemas.microsoft.com/office/drawing/2014/main" id="{07EF4B0E-A1E6-2A46-BB2B-0860E5B59BD3}"/>
              </a:ext>
            </a:extLst>
          </p:cNvPr>
          <p:cNvSpPr>
            <a:spLocks noGrp="1"/>
          </p:cNvSpPr>
          <p:nvPr>
            <p:ph sz="half" idx="1"/>
          </p:nvPr>
        </p:nvSpPr>
        <p:spPr/>
        <p:txBody>
          <a:bodyPr/>
          <a:lstStyle/>
          <a:p>
            <a:r>
              <a:rPr lang="zh-CN" altLang="en-US" dirty="0"/>
              <a:t>如何可以让机器匹配手写优化性能？</a:t>
            </a:r>
            <a:endParaRPr lang="en-US" altLang="zh-CN" dirty="0"/>
          </a:p>
          <a:p>
            <a:pPr marL="0" indent="0">
              <a:buNone/>
            </a:pPr>
            <a:endParaRPr lang="zh-CN" altLang="en-US" dirty="0"/>
          </a:p>
          <a:p>
            <a:pPr marL="457200" indent="-457200">
              <a:buFont typeface="+mj-lt"/>
              <a:buAutoNum type="arabicPeriod"/>
            </a:pPr>
            <a:r>
              <a:rPr lang="zh-CN" altLang="en-US" dirty="0"/>
              <a:t>建立一个足够大的搜索空间，保证可能的人工手写优化全部包含在这个搜索空间里面</a:t>
            </a:r>
          </a:p>
          <a:p>
            <a:pPr marL="457200" indent="-457200">
              <a:buFont typeface="+mj-lt"/>
              <a:buAutoNum type="arabicPeriod"/>
            </a:pPr>
            <a:r>
              <a:rPr lang="zh-CN" altLang="en-US" dirty="0"/>
              <a:t>快速地搜索这个这个空间，获取优化的实现</a:t>
            </a:r>
            <a:br>
              <a:rPr lang="zh-CN" altLang="en-US" dirty="0"/>
            </a:br>
            <a:endParaRPr kumimoji="1" lang="zh-CN" altLang="en-US" dirty="0"/>
          </a:p>
        </p:txBody>
      </p:sp>
      <p:pic>
        <p:nvPicPr>
          <p:cNvPr id="4" name="图片 3">
            <a:extLst>
              <a:ext uri="{FF2B5EF4-FFF2-40B4-BE49-F238E27FC236}">
                <a16:creationId xmlns:a16="http://schemas.microsoft.com/office/drawing/2014/main" id="{CBA3BFEB-7E80-D64E-AD87-47FE7D1E327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126953" y="3365790"/>
            <a:ext cx="3439096" cy="2732657"/>
          </a:xfrm>
          <a:prstGeom prst="rect">
            <a:avLst/>
          </a:prstGeom>
        </p:spPr>
      </p:pic>
    </p:spTree>
    <p:extLst>
      <p:ext uri="{BB962C8B-B14F-4D97-AF65-F5344CB8AC3E}">
        <p14:creationId xmlns:p14="http://schemas.microsoft.com/office/powerpoint/2010/main" val="82032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DDCE10-9E7E-9946-A4F2-A01D57A270C2}"/>
              </a:ext>
            </a:extLst>
          </p:cNvPr>
          <p:cNvSpPr>
            <a:spLocks noGrp="1"/>
          </p:cNvSpPr>
          <p:nvPr>
            <p:ph type="title"/>
          </p:nvPr>
        </p:nvSpPr>
        <p:spPr/>
        <p:txBody>
          <a:bodyPr/>
          <a:lstStyle/>
          <a:p>
            <a:r>
              <a:rPr kumimoji="1" lang="en-US" altLang="zh-CN" dirty="0"/>
              <a:t>Auto</a:t>
            </a:r>
            <a:r>
              <a:rPr kumimoji="1" lang="zh-CN" altLang="en-US" dirty="0"/>
              <a:t> </a:t>
            </a:r>
            <a:r>
              <a:rPr kumimoji="1" lang="en-US" altLang="zh-CN" dirty="0"/>
              <a:t>Tuning</a:t>
            </a:r>
            <a:r>
              <a:rPr kumimoji="1" lang="zh-CN" altLang="en-US" dirty="0"/>
              <a:t> </a:t>
            </a:r>
            <a:r>
              <a:rPr kumimoji="1" lang="en-US" altLang="zh-CN" dirty="0"/>
              <a:t>in</a:t>
            </a:r>
            <a:r>
              <a:rPr kumimoji="1" lang="zh-CN" altLang="en-US" dirty="0"/>
              <a:t> </a:t>
            </a:r>
            <a:r>
              <a:rPr kumimoji="1" lang="en-US" altLang="zh-CN" dirty="0"/>
              <a:t>AI</a:t>
            </a:r>
            <a:endParaRPr kumimoji="1" lang="zh-CN" altLang="en-US" dirty="0"/>
          </a:p>
        </p:txBody>
      </p:sp>
      <p:sp>
        <p:nvSpPr>
          <p:cNvPr id="3" name="内容占位符 2">
            <a:extLst>
              <a:ext uri="{FF2B5EF4-FFF2-40B4-BE49-F238E27FC236}">
                <a16:creationId xmlns:a16="http://schemas.microsoft.com/office/drawing/2014/main" id="{B22EBFED-C017-3449-A845-D94DBF7535DA}"/>
              </a:ext>
            </a:extLst>
          </p:cNvPr>
          <p:cNvSpPr>
            <a:spLocks noGrp="1"/>
          </p:cNvSpPr>
          <p:nvPr>
            <p:ph sz="half" idx="1"/>
          </p:nvPr>
        </p:nvSpPr>
        <p:spPr/>
        <p:txBody>
          <a:bodyPr/>
          <a:lstStyle/>
          <a:p>
            <a:pPr marL="457200" indent="-457200">
              <a:buFont typeface="+mj-lt"/>
              <a:buAutoNum type="arabicPeriod"/>
            </a:pPr>
            <a:r>
              <a:rPr kumimoji="1" lang="zh-CN" altLang="en-US" dirty="0">
                <a:latin typeface="Gill Sans MT" panose="020B0502020104020203" pitchFamily="34" charset="0"/>
              </a:rPr>
              <a:t>参数化 </a:t>
            </a:r>
            <a:r>
              <a:rPr kumimoji="1" lang="en-US" altLang="zh-CN" dirty="0">
                <a:latin typeface="Gill Sans MT" panose="020B0502020104020203" pitchFamily="34" charset="0"/>
              </a:rPr>
              <a:t>Parameterization</a:t>
            </a:r>
          </a:p>
          <a:p>
            <a:pPr marL="457200" indent="-457200">
              <a:buFont typeface="+mj-lt"/>
              <a:buAutoNum type="arabicPeriod"/>
            </a:pPr>
            <a:r>
              <a:rPr kumimoji="1" lang="zh-CN" altLang="en-US" dirty="0">
                <a:latin typeface="Gill Sans MT" panose="020B0502020104020203" pitchFamily="34" charset="0"/>
              </a:rPr>
              <a:t>成本模型 </a:t>
            </a:r>
            <a:r>
              <a:rPr kumimoji="1" lang="en-US" altLang="zh-CN" dirty="0">
                <a:latin typeface="Gill Sans MT" panose="020B0502020104020203" pitchFamily="34" charset="0"/>
              </a:rPr>
              <a:t>Cost</a:t>
            </a:r>
            <a:r>
              <a:rPr kumimoji="1" lang="zh-CN" altLang="en-US" dirty="0">
                <a:latin typeface="Gill Sans MT" panose="020B0502020104020203" pitchFamily="34" charset="0"/>
              </a:rPr>
              <a:t> </a:t>
            </a:r>
            <a:r>
              <a:rPr kumimoji="1" lang="en-US" altLang="zh-CN" dirty="0">
                <a:latin typeface="Gill Sans MT" panose="020B0502020104020203" pitchFamily="34" charset="0"/>
              </a:rPr>
              <a:t>Model</a:t>
            </a:r>
          </a:p>
          <a:p>
            <a:pPr marL="457200" indent="-457200">
              <a:buFont typeface="+mj-lt"/>
              <a:buAutoNum type="arabicPeriod"/>
            </a:pPr>
            <a:r>
              <a:rPr kumimoji="1" lang="zh-CN" altLang="en-US" dirty="0">
                <a:latin typeface="Gill Sans MT" panose="020B0502020104020203" pitchFamily="34" charset="0"/>
              </a:rPr>
              <a:t>搜索算法 </a:t>
            </a:r>
            <a:r>
              <a:rPr kumimoji="1" lang="en-US" altLang="zh-CN" dirty="0">
                <a:latin typeface="Gill Sans MT" panose="020B0502020104020203" pitchFamily="34" charset="0"/>
              </a:rPr>
              <a:t>Search</a:t>
            </a:r>
            <a:r>
              <a:rPr kumimoji="1" lang="zh-CN" altLang="en-US" dirty="0">
                <a:latin typeface="Gill Sans MT" panose="020B0502020104020203" pitchFamily="34" charset="0"/>
              </a:rPr>
              <a:t> </a:t>
            </a:r>
            <a:r>
              <a:rPr kumimoji="1" lang="en-US" altLang="zh-CN" dirty="0">
                <a:latin typeface="Gill Sans MT" panose="020B0502020104020203" pitchFamily="34" charset="0"/>
              </a:rPr>
              <a:t>Algorithm</a:t>
            </a:r>
          </a:p>
        </p:txBody>
      </p:sp>
      <p:pic>
        <p:nvPicPr>
          <p:cNvPr id="4" name="图片 3">
            <a:extLst>
              <a:ext uri="{FF2B5EF4-FFF2-40B4-BE49-F238E27FC236}">
                <a16:creationId xmlns:a16="http://schemas.microsoft.com/office/drawing/2014/main" id="{1DCDB163-A52E-CF41-AB8F-A1969F66FD49}"/>
              </a:ext>
            </a:extLst>
          </p:cNvPr>
          <p:cNvPicPr>
            <a:picLocks noChangeAspect="1"/>
          </p:cNvPicPr>
          <p:nvPr/>
        </p:nvPicPr>
        <p:blipFill>
          <a:blip r:embed="rId2"/>
          <a:stretch>
            <a:fillRect/>
          </a:stretch>
        </p:blipFill>
        <p:spPr>
          <a:xfrm>
            <a:off x="3204282" y="3220821"/>
            <a:ext cx="5788198" cy="2800467"/>
          </a:xfrm>
          <a:prstGeom prst="rect">
            <a:avLst/>
          </a:prstGeom>
        </p:spPr>
      </p:pic>
    </p:spTree>
    <p:extLst>
      <p:ext uri="{BB962C8B-B14F-4D97-AF65-F5344CB8AC3E}">
        <p14:creationId xmlns:p14="http://schemas.microsoft.com/office/powerpoint/2010/main" val="1204105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34617</TotalTime>
  <Words>777</Words>
  <Application>Microsoft Macintosh PowerPoint</Application>
  <PresentationFormat>自定义</PresentationFormat>
  <Paragraphs>66</Paragraphs>
  <Slides>16</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16</vt:i4>
      </vt:variant>
    </vt:vector>
  </HeadingPairs>
  <TitlesOfParts>
    <vt:vector size="35"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AI编译器-后端优化</vt:lpstr>
      <vt:lpstr>PowerPoint 演示文稿</vt:lpstr>
      <vt:lpstr>Where are we？</vt:lpstr>
      <vt:lpstr>Auto Tuning</vt:lpstr>
      <vt:lpstr>BLISlab: A Sandbox for Optimizing GEMM</vt:lpstr>
      <vt:lpstr>Auto Tuning</vt:lpstr>
      <vt:lpstr>Auto Tuning in AI</vt:lpstr>
      <vt:lpstr>Question?</vt:lpstr>
      <vt:lpstr>Auto Tuning in AI</vt:lpstr>
      <vt:lpstr>Auto Tuning in AI</vt:lpstr>
      <vt:lpstr>Auto Tuning in AI</vt:lpstr>
      <vt:lpstr>Auto Tuning in AI</vt:lpstr>
      <vt:lpstr>Auto Tuning in AI</vt:lpstr>
      <vt:lpstr>Ansor : Generating High-Performance Tensor Programs for Deep Learning</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5667</cp:revision>
  <dcterms:created xsi:type="dcterms:W3CDTF">2015-01-14T10:38:57Z</dcterms:created>
  <dcterms:modified xsi:type="dcterms:W3CDTF">2023-01-02T06:48:37Z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